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313" r:id="rId2"/>
    <p:sldId id="952" r:id="rId3"/>
    <p:sldId id="314" r:id="rId4"/>
    <p:sldId id="936" r:id="rId5"/>
    <p:sldId id="317" r:id="rId6"/>
    <p:sldId id="315" r:id="rId7"/>
    <p:sldId id="940" r:id="rId8"/>
    <p:sldId id="261" r:id="rId9"/>
    <p:sldId id="934" r:id="rId10"/>
    <p:sldId id="266" r:id="rId11"/>
    <p:sldId id="269" r:id="rId12"/>
    <p:sldId id="937" r:id="rId13"/>
    <p:sldId id="329" r:id="rId14"/>
    <p:sldId id="916" r:id="rId15"/>
    <p:sldId id="926" r:id="rId16"/>
    <p:sldId id="325" r:id="rId17"/>
    <p:sldId id="933" r:id="rId18"/>
    <p:sldId id="938" r:id="rId19"/>
    <p:sldId id="339" r:id="rId20"/>
    <p:sldId id="342" r:id="rId21"/>
    <p:sldId id="343" r:id="rId22"/>
    <p:sldId id="877" r:id="rId23"/>
    <p:sldId id="879" r:id="rId24"/>
    <p:sldId id="878" r:id="rId25"/>
    <p:sldId id="917" r:id="rId26"/>
    <p:sldId id="260" r:id="rId27"/>
    <p:sldId id="911" r:id="rId28"/>
    <p:sldId id="914" r:id="rId29"/>
    <p:sldId id="913" r:id="rId30"/>
    <p:sldId id="953" r:id="rId31"/>
    <p:sldId id="886" r:id="rId32"/>
    <p:sldId id="888" r:id="rId33"/>
    <p:sldId id="941" r:id="rId34"/>
    <p:sldId id="272" r:id="rId35"/>
    <p:sldId id="274" r:id="rId36"/>
    <p:sldId id="278" r:id="rId37"/>
    <p:sldId id="257" r:id="rId38"/>
    <p:sldId id="942" r:id="rId39"/>
    <p:sldId id="945" r:id="rId40"/>
    <p:sldId id="308" r:id="rId41"/>
    <p:sldId id="919" r:id="rId42"/>
    <p:sldId id="920" r:id="rId43"/>
    <p:sldId id="285" r:id="rId44"/>
    <p:sldId id="286" r:id="rId45"/>
    <p:sldId id="947" r:id="rId46"/>
    <p:sldId id="292" r:id="rId47"/>
    <p:sldId id="298" r:id="rId48"/>
    <p:sldId id="304" r:id="rId49"/>
    <p:sldId id="954" r:id="rId50"/>
    <p:sldId id="948" r:id="rId51"/>
    <p:sldId id="899" r:id="rId52"/>
    <p:sldId id="904" r:id="rId53"/>
    <p:sldId id="921" r:id="rId54"/>
    <p:sldId id="905" r:id="rId55"/>
    <p:sldId id="906" r:id="rId56"/>
    <p:sldId id="907" r:id="rId57"/>
    <p:sldId id="908" r:id="rId58"/>
    <p:sldId id="949" r:id="rId59"/>
    <p:sldId id="955" r:id="rId60"/>
    <p:sldId id="950" r:id="rId61"/>
    <p:sldId id="306" r:id="rId62"/>
    <p:sldId id="909" r:id="rId63"/>
    <p:sldId id="961" r:id="rId64"/>
    <p:sldId id="924" r:id="rId65"/>
    <p:sldId id="957" r:id="rId66"/>
    <p:sldId id="956" r:id="rId67"/>
    <p:sldId id="915" r:id="rId68"/>
    <p:sldId id="959" r:id="rId69"/>
    <p:sldId id="958" r:id="rId70"/>
    <p:sldId id="962" r:id="rId71"/>
    <p:sldId id="963" r:id="rId72"/>
    <p:sldId id="31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81287" autoAdjust="0"/>
  </p:normalViewPr>
  <p:slideViewPr>
    <p:cSldViewPr snapToGrid="0">
      <p:cViewPr varScale="1">
        <p:scale>
          <a:sx n="93" d="100"/>
          <a:sy n="93" d="100"/>
        </p:scale>
        <p:origin x="9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B59BA-D720-4BB6-A951-D6F308311EA5}" type="datetimeFigureOut">
              <a:rPr lang="en-US" smtClean="0"/>
              <a:t>04/01/2020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0046E-67D2-4900-867D-8A9479E08AA0}" type="slidenum">
              <a:rPr lang="en-US" smtClean="0"/>
              <a:t>‹#›</a:t>
            </a:fld>
            <a:endParaRPr lang="en-US"/>
          </a:p>
        </p:txBody>
      </p:sp>
    </p:spTree>
    <p:extLst>
      <p:ext uri="{BB962C8B-B14F-4D97-AF65-F5344CB8AC3E}">
        <p14:creationId xmlns:p14="http://schemas.microsoft.com/office/powerpoint/2010/main" val="3511330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3</a:t>
            </a:fld>
            <a:endParaRPr lang="en-US"/>
          </a:p>
        </p:txBody>
      </p:sp>
    </p:spTree>
    <p:extLst>
      <p:ext uri="{BB962C8B-B14F-4D97-AF65-F5344CB8AC3E}">
        <p14:creationId xmlns:p14="http://schemas.microsoft.com/office/powerpoint/2010/main" val="1144110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12</a:t>
            </a:fld>
            <a:endParaRPr lang="en-US"/>
          </a:p>
        </p:txBody>
      </p:sp>
    </p:spTree>
    <p:extLst>
      <p:ext uri="{BB962C8B-B14F-4D97-AF65-F5344CB8AC3E}">
        <p14:creationId xmlns:p14="http://schemas.microsoft.com/office/powerpoint/2010/main" val="3920166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14</a:t>
            </a:fld>
            <a:endParaRPr lang="en-US"/>
          </a:p>
        </p:txBody>
      </p:sp>
    </p:spTree>
    <p:extLst>
      <p:ext uri="{BB962C8B-B14F-4D97-AF65-F5344CB8AC3E}">
        <p14:creationId xmlns:p14="http://schemas.microsoft.com/office/powerpoint/2010/main" val="1979189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16</a:t>
            </a:fld>
            <a:endParaRPr lang="en-US"/>
          </a:p>
        </p:txBody>
      </p:sp>
    </p:spTree>
    <p:extLst>
      <p:ext uri="{BB962C8B-B14F-4D97-AF65-F5344CB8AC3E}">
        <p14:creationId xmlns:p14="http://schemas.microsoft.com/office/powerpoint/2010/main" val="117538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17</a:t>
            </a:fld>
            <a:endParaRPr lang="en-US"/>
          </a:p>
        </p:txBody>
      </p:sp>
    </p:spTree>
    <p:extLst>
      <p:ext uri="{BB962C8B-B14F-4D97-AF65-F5344CB8AC3E}">
        <p14:creationId xmlns:p14="http://schemas.microsoft.com/office/powerpoint/2010/main" val="3240097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18</a:t>
            </a:fld>
            <a:endParaRPr lang="en-US"/>
          </a:p>
        </p:txBody>
      </p:sp>
    </p:spTree>
    <p:extLst>
      <p:ext uri="{BB962C8B-B14F-4D97-AF65-F5344CB8AC3E}">
        <p14:creationId xmlns:p14="http://schemas.microsoft.com/office/powerpoint/2010/main" val="2297487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25</a:t>
            </a:fld>
            <a:endParaRPr lang="en-US"/>
          </a:p>
        </p:txBody>
      </p:sp>
    </p:spTree>
    <p:extLst>
      <p:ext uri="{BB962C8B-B14F-4D97-AF65-F5344CB8AC3E}">
        <p14:creationId xmlns:p14="http://schemas.microsoft.com/office/powerpoint/2010/main" val="1642891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33</a:t>
            </a:fld>
            <a:endParaRPr lang="en-US"/>
          </a:p>
        </p:txBody>
      </p:sp>
    </p:spTree>
    <p:extLst>
      <p:ext uri="{BB962C8B-B14F-4D97-AF65-F5344CB8AC3E}">
        <p14:creationId xmlns:p14="http://schemas.microsoft.com/office/powerpoint/2010/main" val="2401695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34</a:t>
            </a:fld>
            <a:endParaRPr lang="en-US"/>
          </a:p>
        </p:txBody>
      </p:sp>
    </p:spTree>
    <p:extLst>
      <p:ext uri="{BB962C8B-B14F-4D97-AF65-F5344CB8AC3E}">
        <p14:creationId xmlns:p14="http://schemas.microsoft.com/office/powerpoint/2010/main" val="129723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35</a:t>
            </a:fld>
            <a:endParaRPr lang="en-US"/>
          </a:p>
        </p:txBody>
      </p:sp>
    </p:spTree>
    <p:extLst>
      <p:ext uri="{BB962C8B-B14F-4D97-AF65-F5344CB8AC3E}">
        <p14:creationId xmlns:p14="http://schemas.microsoft.com/office/powerpoint/2010/main" val="2800443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Louis managed to flatten their curve by implementing social distancing measures rapidly whereas Philadelphia decided to go ahead with a parade scheduled for Sept 28</a:t>
            </a:r>
          </a:p>
        </p:txBody>
      </p:sp>
      <p:sp>
        <p:nvSpPr>
          <p:cNvPr id="4" name="Slide Number Placeholder 3"/>
          <p:cNvSpPr>
            <a:spLocks noGrp="1"/>
          </p:cNvSpPr>
          <p:nvPr>
            <p:ph type="sldNum" sz="quarter" idx="5"/>
          </p:nvPr>
        </p:nvSpPr>
        <p:spPr/>
        <p:txBody>
          <a:bodyPr/>
          <a:lstStyle/>
          <a:p>
            <a:fld id="{33820598-16DF-49C7-AF84-C3995C5A81BF}" type="slidenum">
              <a:rPr lang="en-US" smtClean="0"/>
              <a:t>37</a:t>
            </a:fld>
            <a:endParaRPr lang="en-US"/>
          </a:p>
        </p:txBody>
      </p:sp>
    </p:spTree>
    <p:extLst>
      <p:ext uri="{BB962C8B-B14F-4D97-AF65-F5344CB8AC3E}">
        <p14:creationId xmlns:p14="http://schemas.microsoft.com/office/powerpoint/2010/main" val="189143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4</a:t>
            </a:fld>
            <a:endParaRPr lang="en-US"/>
          </a:p>
        </p:txBody>
      </p:sp>
    </p:spTree>
    <p:extLst>
      <p:ext uri="{BB962C8B-B14F-4D97-AF65-F5344CB8AC3E}">
        <p14:creationId xmlns:p14="http://schemas.microsoft.com/office/powerpoint/2010/main" val="1223589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38</a:t>
            </a:fld>
            <a:endParaRPr lang="en-US"/>
          </a:p>
        </p:txBody>
      </p:sp>
    </p:spTree>
    <p:extLst>
      <p:ext uri="{BB962C8B-B14F-4D97-AF65-F5344CB8AC3E}">
        <p14:creationId xmlns:p14="http://schemas.microsoft.com/office/powerpoint/2010/main" val="310184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39</a:t>
            </a:fld>
            <a:endParaRPr lang="en-US"/>
          </a:p>
        </p:txBody>
      </p:sp>
    </p:spTree>
    <p:extLst>
      <p:ext uri="{BB962C8B-B14F-4D97-AF65-F5344CB8AC3E}">
        <p14:creationId xmlns:p14="http://schemas.microsoft.com/office/powerpoint/2010/main" val="2786936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41</a:t>
            </a:fld>
            <a:endParaRPr lang="en-US"/>
          </a:p>
        </p:txBody>
      </p:sp>
    </p:spTree>
    <p:extLst>
      <p:ext uri="{BB962C8B-B14F-4D97-AF65-F5344CB8AC3E}">
        <p14:creationId xmlns:p14="http://schemas.microsoft.com/office/powerpoint/2010/main" val="566969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Image </a:t>
            </a:r>
          </a:p>
        </p:txBody>
      </p:sp>
      <p:sp>
        <p:nvSpPr>
          <p:cNvPr id="4" name="Slide Number Placeholder 3"/>
          <p:cNvSpPr>
            <a:spLocks noGrp="1"/>
          </p:cNvSpPr>
          <p:nvPr>
            <p:ph type="sldNum" sz="quarter" idx="5"/>
          </p:nvPr>
        </p:nvSpPr>
        <p:spPr/>
        <p:txBody>
          <a:bodyPr/>
          <a:lstStyle/>
          <a:p>
            <a:fld id="{0630046E-67D2-4900-867D-8A9479E08AA0}" type="slidenum">
              <a:rPr lang="en-US" smtClean="0"/>
              <a:t>42</a:t>
            </a:fld>
            <a:endParaRPr lang="en-US"/>
          </a:p>
        </p:txBody>
      </p:sp>
    </p:spTree>
    <p:extLst>
      <p:ext uri="{BB962C8B-B14F-4D97-AF65-F5344CB8AC3E}">
        <p14:creationId xmlns:p14="http://schemas.microsoft.com/office/powerpoint/2010/main" val="2567284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43</a:t>
            </a:fld>
            <a:endParaRPr lang="en-US"/>
          </a:p>
        </p:txBody>
      </p:sp>
    </p:spTree>
    <p:extLst>
      <p:ext uri="{BB962C8B-B14F-4D97-AF65-F5344CB8AC3E}">
        <p14:creationId xmlns:p14="http://schemas.microsoft.com/office/powerpoint/2010/main" val="3287228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45</a:t>
            </a:fld>
            <a:endParaRPr lang="en-US"/>
          </a:p>
        </p:txBody>
      </p:sp>
    </p:spTree>
    <p:extLst>
      <p:ext uri="{BB962C8B-B14F-4D97-AF65-F5344CB8AC3E}">
        <p14:creationId xmlns:p14="http://schemas.microsoft.com/office/powerpoint/2010/main" val="904520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50</a:t>
            </a:fld>
            <a:endParaRPr lang="en-US"/>
          </a:p>
        </p:txBody>
      </p:sp>
    </p:spTree>
    <p:extLst>
      <p:ext uri="{BB962C8B-B14F-4D97-AF65-F5344CB8AC3E}">
        <p14:creationId xmlns:p14="http://schemas.microsoft.com/office/powerpoint/2010/main" val="161856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51</a:t>
            </a:fld>
            <a:endParaRPr lang="en-US"/>
          </a:p>
        </p:txBody>
      </p:sp>
    </p:spTree>
    <p:extLst>
      <p:ext uri="{BB962C8B-B14F-4D97-AF65-F5344CB8AC3E}">
        <p14:creationId xmlns:p14="http://schemas.microsoft.com/office/powerpoint/2010/main" val="514512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52</a:t>
            </a:fld>
            <a:endParaRPr lang="en-US"/>
          </a:p>
        </p:txBody>
      </p:sp>
    </p:spTree>
    <p:extLst>
      <p:ext uri="{BB962C8B-B14F-4D97-AF65-F5344CB8AC3E}">
        <p14:creationId xmlns:p14="http://schemas.microsoft.com/office/powerpoint/2010/main" val="927989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55</a:t>
            </a:fld>
            <a:endParaRPr lang="en-US"/>
          </a:p>
        </p:txBody>
      </p:sp>
    </p:spTree>
    <p:extLst>
      <p:ext uri="{BB962C8B-B14F-4D97-AF65-F5344CB8AC3E}">
        <p14:creationId xmlns:p14="http://schemas.microsoft.com/office/powerpoint/2010/main" val="301174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5</a:t>
            </a:fld>
            <a:endParaRPr lang="en-US"/>
          </a:p>
        </p:txBody>
      </p:sp>
    </p:spTree>
    <p:extLst>
      <p:ext uri="{BB962C8B-B14F-4D97-AF65-F5344CB8AC3E}">
        <p14:creationId xmlns:p14="http://schemas.microsoft.com/office/powerpoint/2010/main" val="1383147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56</a:t>
            </a:fld>
            <a:endParaRPr lang="en-US"/>
          </a:p>
        </p:txBody>
      </p:sp>
    </p:spTree>
    <p:extLst>
      <p:ext uri="{BB962C8B-B14F-4D97-AF65-F5344CB8AC3E}">
        <p14:creationId xmlns:p14="http://schemas.microsoft.com/office/powerpoint/2010/main" val="2674267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57</a:t>
            </a:fld>
            <a:endParaRPr lang="en-US"/>
          </a:p>
        </p:txBody>
      </p:sp>
    </p:spTree>
    <p:extLst>
      <p:ext uri="{BB962C8B-B14F-4D97-AF65-F5344CB8AC3E}">
        <p14:creationId xmlns:p14="http://schemas.microsoft.com/office/powerpoint/2010/main" val="2204161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58</a:t>
            </a:fld>
            <a:endParaRPr lang="en-US"/>
          </a:p>
        </p:txBody>
      </p:sp>
    </p:spTree>
    <p:extLst>
      <p:ext uri="{BB962C8B-B14F-4D97-AF65-F5344CB8AC3E}">
        <p14:creationId xmlns:p14="http://schemas.microsoft.com/office/powerpoint/2010/main" val="1459139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60</a:t>
            </a:fld>
            <a:endParaRPr lang="en-US"/>
          </a:p>
        </p:txBody>
      </p:sp>
    </p:spTree>
    <p:extLst>
      <p:ext uri="{BB962C8B-B14F-4D97-AF65-F5344CB8AC3E}">
        <p14:creationId xmlns:p14="http://schemas.microsoft.com/office/powerpoint/2010/main" val="3954612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70</a:t>
            </a:fld>
            <a:endParaRPr lang="en-US"/>
          </a:p>
        </p:txBody>
      </p:sp>
    </p:spTree>
    <p:extLst>
      <p:ext uri="{BB962C8B-B14F-4D97-AF65-F5344CB8AC3E}">
        <p14:creationId xmlns:p14="http://schemas.microsoft.com/office/powerpoint/2010/main" val="106531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6</a:t>
            </a:fld>
            <a:endParaRPr lang="en-US"/>
          </a:p>
        </p:txBody>
      </p:sp>
    </p:spTree>
    <p:extLst>
      <p:ext uri="{BB962C8B-B14F-4D97-AF65-F5344CB8AC3E}">
        <p14:creationId xmlns:p14="http://schemas.microsoft.com/office/powerpoint/2010/main" val="375872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7</a:t>
            </a:fld>
            <a:endParaRPr lang="en-US"/>
          </a:p>
        </p:txBody>
      </p:sp>
    </p:spTree>
    <p:extLst>
      <p:ext uri="{BB962C8B-B14F-4D97-AF65-F5344CB8AC3E}">
        <p14:creationId xmlns:p14="http://schemas.microsoft.com/office/powerpoint/2010/main" val="261225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data </a:t>
            </a:r>
          </a:p>
        </p:txBody>
      </p:sp>
      <p:sp>
        <p:nvSpPr>
          <p:cNvPr id="4" name="Slide Number Placeholder 3"/>
          <p:cNvSpPr>
            <a:spLocks noGrp="1"/>
          </p:cNvSpPr>
          <p:nvPr>
            <p:ph type="sldNum" sz="quarter" idx="5"/>
          </p:nvPr>
        </p:nvSpPr>
        <p:spPr/>
        <p:txBody>
          <a:bodyPr/>
          <a:lstStyle/>
          <a:p>
            <a:fld id="{0630046E-67D2-4900-867D-8A9479E08AA0}" type="slidenum">
              <a:rPr lang="en-US" smtClean="0"/>
              <a:t>8</a:t>
            </a:fld>
            <a:endParaRPr lang="en-US"/>
          </a:p>
        </p:txBody>
      </p:sp>
    </p:spTree>
    <p:extLst>
      <p:ext uri="{BB962C8B-B14F-4D97-AF65-F5344CB8AC3E}">
        <p14:creationId xmlns:p14="http://schemas.microsoft.com/office/powerpoint/2010/main" val="1456799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9</a:t>
            </a:fld>
            <a:endParaRPr lang="en-US"/>
          </a:p>
        </p:txBody>
      </p:sp>
    </p:spTree>
    <p:extLst>
      <p:ext uri="{BB962C8B-B14F-4D97-AF65-F5344CB8AC3E}">
        <p14:creationId xmlns:p14="http://schemas.microsoft.com/office/powerpoint/2010/main" val="283866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10</a:t>
            </a:fld>
            <a:endParaRPr lang="en-US"/>
          </a:p>
        </p:txBody>
      </p:sp>
    </p:spTree>
    <p:extLst>
      <p:ext uri="{BB962C8B-B14F-4D97-AF65-F5344CB8AC3E}">
        <p14:creationId xmlns:p14="http://schemas.microsoft.com/office/powerpoint/2010/main" val="288524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0046E-67D2-4900-867D-8A9479E08AA0}" type="slidenum">
              <a:rPr lang="en-US" smtClean="0"/>
              <a:t>11</a:t>
            </a:fld>
            <a:endParaRPr lang="en-US"/>
          </a:p>
        </p:txBody>
      </p:sp>
    </p:spTree>
    <p:extLst>
      <p:ext uri="{BB962C8B-B14F-4D97-AF65-F5344CB8AC3E}">
        <p14:creationId xmlns:p14="http://schemas.microsoft.com/office/powerpoint/2010/main" val="699594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AA46-CF39-4CE7-A7EF-B4C429B076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B82F5A-10F9-4AF3-A681-C1F4E9CDFF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4BC3D0-DEB5-4212-B3EB-7123BD065504}"/>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5" name="Footer Placeholder 4">
            <a:extLst>
              <a:ext uri="{FF2B5EF4-FFF2-40B4-BE49-F238E27FC236}">
                <a16:creationId xmlns:a16="http://schemas.microsoft.com/office/drawing/2014/main" id="{10CC8D28-7F47-456A-998E-AA06BC981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ED768-8DD2-4D9B-BF9F-7563644A0604}"/>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435471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386B-AD25-49B3-B53D-840B74E6A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907EFC-E5AE-4335-A3D6-D817BFFE08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CE03C-53E8-4D0B-9194-6E369C480D75}"/>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5" name="Footer Placeholder 4">
            <a:extLst>
              <a:ext uri="{FF2B5EF4-FFF2-40B4-BE49-F238E27FC236}">
                <a16:creationId xmlns:a16="http://schemas.microsoft.com/office/drawing/2014/main" id="{44DBC65A-3607-43B1-BE6A-9E9CA177A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40AFA-F09E-44A6-B1DA-9D792DC952BE}"/>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3887388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9A7CBB-7D95-4567-BFB4-2DE986D9F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F1C779-7F51-47ED-B4C7-DD8EC0142C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FE467-F952-4E0B-8712-120927937A56}"/>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5" name="Footer Placeholder 4">
            <a:extLst>
              <a:ext uri="{FF2B5EF4-FFF2-40B4-BE49-F238E27FC236}">
                <a16:creationId xmlns:a16="http://schemas.microsoft.com/office/drawing/2014/main" id="{3DEA06F8-A82C-450F-8F8D-A35486006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27202-0CA2-4600-87B7-CEDEE6235C41}"/>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140768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ABC51-6669-45BB-A228-2D8BBDFDC6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E45B48-910D-4BAA-8267-B526E2B67E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FC8B6-A24C-486E-B1FC-5822B77B75D7}"/>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5" name="Footer Placeholder 4">
            <a:extLst>
              <a:ext uri="{FF2B5EF4-FFF2-40B4-BE49-F238E27FC236}">
                <a16:creationId xmlns:a16="http://schemas.microsoft.com/office/drawing/2014/main" id="{D00FEB5A-92FB-44E1-8CCD-B932373AF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CFF05-08B3-4670-80F5-60CCFD9589BE}"/>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355627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7746-8461-4FE6-8F0C-04959EE95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200C53-763D-43C3-A9C9-80F7F8338D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30AD28-B9B7-43B9-AE75-A202600174D5}"/>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5" name="Footer Placeholder 4">
            <a:extLst>
              <a:ext uri="{FF2B5EF4-FFF2-40B4-BE49-F238E27FC236}">
                <a16:creationId xmlns:a16="http://schemas.microsoft.com/office/drawing/2014/main" id="{E909416B-0D27-4FE0-B403-F8F000F77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B70E9-927C-4D47-ABB6-B59FAAF3D31F}"/>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360212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2B08-4B4B-4F6E-BEDF-3F6D98777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CF2A6-994C-456E-A534-B1460591A8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755A3D-3C25-4D0D-9719-3661AE1AB2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FF06F-10F8-414A-8AA1-0D59C285AEEB}"/>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6" name="Footer Placeholder 5">
            <a:extLst>
              <a:ext uri="{FF2B5EF4-FFF2-40B4-BE49-F238E27FC236}">
                <a16:creationId xmlns:a16="http://schemas.microsoft.com/office/drawing/2014/main" id="{189A3838-E1AC-4EAA-B669-35F75BBC6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C4C97-1ED8-42E8-8C20-29EAF1DC7E79}"/>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397936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D47A-890C-4417-B1F8-BDDFFC8494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7AFBB1-D7AD-4436-B73B-6A5E7238C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89F330-FF28-47B8-A2DF-A4C057D4BA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BC4C73-8B88-41CB-B553-E2F938060F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54A7E8-AFD6-4AAF-895B-B54ABAA204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16010B-2E73-4F44-9DE0-589802891312}"/>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8" name="Footer Placeholder 7">
            <a:extLst>
              <a:ext uri="{FF2B5EF4-FFF2-40B4-BE49-F238E27FC236}">
                <a16:creationId xmlns:a16="http://schemas.microsoft.com/office/drawing/2014/main" id="{61CFD834-B3DC-46D7-8556-2A69F7B0E4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CC0D14-212F-4AE8-B678-44F386493077}"/>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205825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F783-81C9-41C1-996E-E2B11386F4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683779-FFEB-485F-8975-E26E0D3DB4D9}"/>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4" name="Footer Placeholder 3">
            <a:extLst>
              <a:ext uri="{FF2B5EF4-FFF2-40B4-BE49-F238E27FC236}">
                <a16:creationId xmlns:a16="http://schemas.microsoft.com/office/drawing/2014/main" id="{14D184BB-0C4F-46DE-B274-1C4A331E66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980E59-5D20-4611-9896-7AC4F7EFCE6B}"/>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4262572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398C1-88B9-4366-A9F5-9D873B67FEB0}"/>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3" name="Footer Placeholder 2">
            <a:extLst>
              <a:ext uri="{FF2B5EF4-FFF2-40B4-BE49-F238E27FC236}">
                <a16:creationId xmlns:a16="http://schemas.microsoft.com/office/drawing/2014/main" id="{DBC183D7-FE0C-42F7-A7F4-0C562F8B7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48B32B-B4A2-4FBF-93D2-A852F7947037}"/>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14259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310F-D792-4D69-9894-BCD589BD58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328B3-508B-4C94-862F-BE8262213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23DF26-25BB-4AD9-8B30-33792286E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D895EB-273C-480D-99C6-1F79DAC2A982}"/>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6" name="Footer Placeholder 5">
            <a:extLst>
              <a:ext uri="{FF2B5EF4-FFF2-40B4-BE49-F238E27FC236}">
                <a16:creationId xmlns:a16="http://schemas.microsoft.com/office/drawing/2014/main" id="{B9DF7929-9E19-4CEC-8E38-138B9DE0D3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E1724-F6B8-4547-9744-877BD7A2ACB7}"/>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151419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6A3A-90BC-4AF3-9BAE-A4A156CBE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F987C1-2655-4502-881B-B59C544F6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55E787-96E9-4FA2-B4F2-F2F0A4E67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33D08F-D8C8-4884-A979-1A7F869EADB2}"/>
              </a:ext>
            </a:extLst>
          </p:cNvPr>
          <p:cNvSpPr>
            <a:spLocks noGrp="1"/>
          </p:cNvSpPr>
          <p:nvPr>
            <p:ph type="dt" sz="half" idx="10"/>
          </p:nvPr>
        </p:nvSpPr>
        <p:spPr/>
        <p:txBody>
          <a:bodyPr/>
          <a:lstStyle/>
          <a:p>
            <a:fld id="{22726847-628A-4D6F-BB55-B5A34386DD9E}" type="datetimeFigureOut">
              <a:rPr lang="en-US" smtClean="0"/>
              <a:t>04/01/2020</a:t>
            </a:fld>
            <a:endParaRPr lang="en-US"/>
          </a:p>
        </p:txBody>
      </p:sp>
      <p:sp>
        <p:nvSpPr>
          <p:cNvPr id="6" name="Footer Placeholder 5">
            <a:extLst>
              <a:ext uri="{FF2B5EF4-FFF2-40B4-BE49-F238E27FC236}">
                <a16:creationId xmlns:a16="http://schemas.microsoft.com/office/drawing/2014/main" id="{9786C738-136F-4C81-B14B-EBDE352C2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7FC851-48D4-4A48-883A-3E1944E2734F}"/>
              </a:ext>
            </a:extLst>
          </p:cNvPr>
          <p:cNvSpPr>
            <a:spLocks noGrp="1"/>
          </p:cNvSpPr>
          <p:nvPr>
            <p:ph type="sldNum" sz="quarter" idx="12"/>
          </p:nvPr>
        </p:nvSpPr>
        <p:spPr/>
        <p:txBody>
          <a:bodyPr/>
          <a:lstStyle/>
          <a:p>
            <a:fld id="{A12C0334-A434-4593-B8B3-3722B8391225}" type="slidenum">
              <a:rPr lang="en-US" smtClean="0"/>
              <a:t>‹#›</a:t>
            </a:fld>
            <a:endParaRPr lang="en-US"/>
          </a:p>
        </p:txBody>
      </p:sp>
    </p:spTree>
    <p:extLst>
      <p:ext uri="{BB962C8B-B14F-4D97-AF65-F5344CB8AC3E}">
        <p14:creationId xmlns:p14="http://schemas.microsoft.com/office/powerpoint/2010/main" val="42438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D528B7-8396-4911-A4C1-D7734EBCD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35885E-A89B-4538-9C4E-7EF03C5941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1FE2F-3640-4906-A25E-03CC20BDDF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26847-628A-4D6F-BB55-B5A34386DD9E}" type="datetimeFigureOut">
              <a:rPr lang="en-US" smtClean="0"/>
              <a:t>04/01/2020</a:t>
            </a:fld>
            <a:endParaRPr lang="en-US"/>
          </a:p>
        </p:txBody>
      </p:sp>
      <p:sp>
        <p:nvSpPr>
          <p:cNvPr id="5" name="Footer Placeholder 4">
            <a:extLst>
              <a:ext uri="{FF2B5EF4-FFF2-40B4-BE49-F238E27FC236}">
                <a16:creationId xmlns:a16="http://schemas.microsoft.com/office/drawing/2014/main" id="{4B4946E1-ED20-4F34-99C2-AE841F45D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888903-2751-4450-9FE8-03F7845633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C0334-A434-4593-B8B3-3722B8391225}" type="slidenum">
              <a:rPr lang="en-US" smtClean="0"/>
              <a:t>‹#›</a:t>
            </a:fld>
            <a:endParaRPr lang="en-US"/>
          </a:p>
        </p:txBody>
      </p:sp>
    </p:spTree>
    <p:extLst>
      <p:ext uri="{BB962C8B-B14F-4D97-AF65-F5344CB8AC3E}">
        <p14:creationId xmlns:p14="http://schemas.microsoft.com/office/powerpoint/2010/main" val="399403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dc.gov/coronavirus/2019-ncov/need-extra-precautions/people-at-higher-risk.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hyperlink" Target="http://www.pngall.com/cough-png" TargetMode="External"/><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medrxiv.org/content/10.1101/2020.03.09.20033217v2"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coronavirus/2019-ncov/need-extra-precautions/people-at-higher-risk.html"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dc.gov/coronavirus/2019-ncov/need-extra-precautions/people-at-higher-risk.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como.gov/coronavirus/" TargetMode="External"/><Relationship Id="rId7" Type="http://schemas.openxmlformats.org/officeDocument/2006/relationships/hyperlink" Target="https://www.ama-assn.org/delivering-care/public-health/covid-19-2019-novel-coronavirus-resource-center-physician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msma.org/coronavirus-2019-covid-19.html" TargetMode="External"/><Relationship Id="rId5" Type="http://schemas.openxmlformats.org/officeDocument/2006/relationships/hyperlink" Target="https://www.boonecountymedicalsociety.org/covid-19-resources.html" TargetMode="External"/><Relationship Id="rId4" Type="http://schemas.openxmlformats.org/officeDocument/2006/relationships/hyperlink" Target="https://health.mo.gov/" TargetMode="External"/><Relationship Id="rId9"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health.mo.gov/" TargetMode="External"/><Relationship Id="rId7" Type="http://schemas.openxmlformats.org/officeDocument/2006/relationships/image" Target="../media/image1.png"/><Relationship Id="rId2" Type="http://schemas.openxmlformats.org/officeDocument/2006/relationships/hyperlink" Target="https://www.como.gov/coronavirus/" TargetMode="External"/><Relationship Id="rId1" Type="http://schemas.openxmlformats.org/officeDocument/2006/relationships/slideLayout" Target="../slideLayouts/slideLayout2.xml"/><Relationship Id="rId6" Type="http://schemas.openxmlformats.org/officeDocument/2006/relationships/hyperlink" Target="https://www.ama-assn.org/delivering-care/public-health/covid-19-2019-novel-coronavirus-resource-center-physicians" TargetMode="External"/><Relationship Id="rId5" Type="http://schemas.openxmlformats.org/officeDocument/2006/relationships/hyperlink" Target="https://www.msma.org/coronavirus-2019-covid-19.html" TargetMode="External"/><Relationship Id="rId4" Type="http://schemas.openxmlformats.org/officeDocument/2006/relationships/hyperlink" Target="https://www.boonecountymedicalsociety.org/covid-19-resources.html" TargetMode="External"/><Relationship Id="rId9"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www.ama-assn.org/delivering-care/public-health/covid-19-2019-novel-coronavirus-resource-center-physicians" TargetMode="External"/><Relationship Id="rId3" Type="http://schemas.openxmlformats.org/officeDocument/2006/relationships/hyperlink" Target="mailto:bcms@socket.net" TargetMode="External"/><Relationship Id="rId7" Type="http://schemas.openxmlformats.org/officeDocument/2006/relationships/hyperlink" Target="https://www.msma.org/coronavirus-2019-covid-19.html"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boonecountymedicalsociety.org/covid-19-resources.html" TargetMode="External"/><Relationship Id="rId5" Type="http://schemas.openxmlformats.org/officeDocument/2006/relationships/hyperlink" Target="https://www.como.gov/coronavirus/" TargetMode="External"/><Relationship Id="rId4" Type="http://schemas.openxmlformats.org/officeDocument/2006/relationships/hyperlink" Target="https://health.mo.gov/" TargetMode="External"/><Relationship Id="rId9"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B9AC-CFCC-40A7-8CB5-46C04353075E}"/>
              </a:ext>
            </a:extLst>
          </p:cNvPr>
          <p:cNvSpPr>
            <a:spLocks noGrp="1"/>
          </p:cNvSpPr>
          <p:nvPr>
            <p:ph type="ctrTitle"/>
          </p:nvPr>
        </p:nvSpPr>
        <p:spPr>
          <a:xfrm>
            <a:off x="73889" y="-222613"/>
            <a:ext cx="12088627" cy="2387600"/>
          </a:xfrm>
        </p:spPr>
        <p:txBody>
          <a:bodyPr>
            <a:normAutofit/>
          </a:bodyPr>
          <a:lstStyle/>
          <a:p>
            <a:r>
              <a:rPr lang="en-US" dirty="0"/>
              <a:t>COVID-19 in Boone County</a:t>
            </a:r>
            <a:br>
              <a:rPr lang="en-US" dirty="0"/>
            </a:br>
            <a:r>
              <a:rPr lang="en-US" dirty="0"/>
              <a:t>and how you can help</a:t>
            </a:r>
          </a:p>
        </p:txBody>
      </p:sp>
      <p:sp>
        <p:nvSpPr>
          <p:cNvPr id="3" name="Subtitle 2">
            <a:extLst>
              <a:ext uri="{FF2B5EF4-FFF2-40B4-BE49-F238E27FC236}">
                <a16:creationId xmlns:a16="http://schemas.microsoft.com/office/drawing/2014/main" id="{2EA93C6F-ABD1-4C79-A39D-4E3406E7B612}"/>
              </a:ext>
            </a:extLst>
          </p:cNvPr>
          <p:cNvSpPr>
            <a:spLocks noGrp="1"/>
          </p:cNvSpPr>
          <p:nvPr>
            <p:ph type="subTitle" idx="1"/>
          </p:nvPr>
        </p:nvSpPr>
        <p:spPr>
          <a:xfrm>
            <a:off x="544945" y="5467146"/>
            <a:ext cx="11379200" cy="1397467"/>
          </a:xfrm>
        </p:spPr>
        <p:txBody>
          <a:bodyPr>
            <a:noAutofit/>
          </a:bodyPr>
          <a:lstStyle/>
          <a:p>
            <a:r>
              <a:rPr lang="en-US" sz="3600" dirty="0"/>
              <a:t>Albert Hsu, MD</a:t>
            </a:r>
          </a:p>
          <a:p>
            <a:r>
              <a:rPr lang="en-US" dirty="0"/>
              <a:t>President-elect, Boone County Medical Society</a:t>
            </a:r>
            <a:endParaRPr lang="en-US" sz="3600" dirty="0"/>
          </a:p>
          <a:p>
            <a:endParaRPr lang="en-US" sz="3600" dirty="0"/>
          </a:p>
        </p:txBody>
      </p:sp>
      <p:pic>
        <p:nvPicPr>
          <p:cNvPr id="5" name="Picture 4">
            <a:extLst>
              <a:ext uri="{FF2B5EF4-FFF2-40B4-BE49-F238E27FC236}">
                <a16:creationId xmlns:a16="http://schemas.microsoft.com/office/drawing/2014/main" id="{51F8138A-6F08-4E29-888D-095CDB65495A}"/>
              </a:ext>
            </a:extLst>
          </p:cNvPr>
          <p:cNvPicPr>
            <a:picLocks noChangeAspect="1"/>
          </p:cNvPicPr>
          <p:nvPr/>
        </p:nvPicPr>
        <p:blipFill>
          <a:blip r:embed="rId2"/>
          <a:stretch>
            <a:fillRect/>
          </a:stretch>
        </p:blipFill>
        <p:spPr>
          <a:xfrm>
            <a:off x="3944213" y="5349844"/>
            <a:ext cx="688133" cy="688133"/>
          </a:xfrm>
          <a:prstGeom prst="rect">
            <a:avLst/>
          </a:prstGeom>
        </p:spPr>
      </p:pic>
      <p:sp>
        <p:nvSpPr>
          <p:cNvPr id="7" name="Rectangle 3">
            <a:extLst>
              <a:ext uri="{FF2B5EF4-FFF2-40B4-BE49-F238E27FC236}">
                <a16:creationId xmlns:a16="http://schemas.microsoft.com/office/drawing/2014/main" id="{C33379E3-311B-46A8-B972-C756707F25F8}"/>
              </a:ext>
            </a:extLst>
          </p:cNvPr>
          <p:cNvSpPr txBox="1">
            <a:spLocks/>
          </p:cNvSpPr>
          <p:nvPr/>
        </p:nvSpPr>
        <p:spPr>
          <a:xfrm>
            <a:off x="7533456" y="6027939"/>
            <a:ext cx="7086600" cy="1524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80000"/>
              </a:lnSpc>
            </a:pPr>
            <a:endParaRPr lang="en-US" altLang="en-US" sz="2000" dirty="0"/>
          </a:p>
          <a:p>
            <a:pPr>
              <a:lnSpc>
                <a:spcPct val="80000"/>
              </a:lnSpc>
            </a:pPr>
            <a:r>
              <a:rPr lang="en-US" altLang="en-US" sz="2000" dirty="0"/>
              <a:t>April 1, 2020</a:t>
            </a:r>
          </a:p>
        </p:txBody>
      </p:sp>
      <p:pic>
        <p:nvPicPr>
          <p:cNvPr id="5122" name="Picture 2" descr="https://www.health.harvard.edu/media/content/images/GettyImages-1200706447-crop.jpg">
            <a:extLst>
              <a:ext uri="{FF2B5EF4-FFF2-40B4-BE49-F238E27FC236}">
                <a16:creationId xmlns:a16="http://schemas.microsoft.com/office/drawing/2014/main" id="{7D104B1F-DB06-40DA-82C8-00C905E81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804" y="2429250"/>
            <a:ext cx="5392557" cy="275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89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E9755-B75B-4347-94E9-17103704B7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7613AF-F623-4E9D-8E76-0442E8A0A79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266E6E4-ED81-4FEA-9DE8-D8EB92FDE2FF}"/>
              </a:ext>
            </a:extLst>
          </p:cNvPr>
          <p:cNvPicPr/>
          <p:nvPr/>
        </p:nvPicPr>
        <p:blipFill>
          <a:blip r:embed="rId3"/>
          <a:stretch>
            <a:fillRect/>
          </a:stretch>
        </p:blipFill>
        <p:spPr>
          <a:xfrm>
            <a:off x="578840" y="243282"/>
            <a:ext cx="11090246" cy="6375632"/>
          </a:xfrm>
          <a:prstGeom prst="rect">
            <a:avLst/>
          </a:prstGeom>
        </p:spPr>
      </p:pic>
      <p:pic>
        <p:nvPicPr>
          <p:cNvPr id="5" name="Picture 2" descr="Grim reaper Royalty Free Vector Image - VectorStock">
            <a:extLst>
              <a:ext uri="{FF2B5EF4-FFF2-40B4-BE49-F238E27FC236}">
                <a16:creationId xmlns:a16="http://schemas.microsoft.com/office/drawing/2014/main" id="{3E9DEBAD-6508-4BF3-8E05-61537CB20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2530" y="4762919"/>
            <a:ext cx="1003969" cy="154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76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97578-4123-414E-84DB-C5362D4DEFA5}"/>
              </a:ext>
            </a:extLst>
          </p:cNvPr>
          <p:cNvPicPr/>
          <p:nvPr/>
        </p:nvPicPr>
        <p:blipFill>
          <a:blip r:embed="rId3"/>
          <a:stretch>
            <a:fillRect/>
          </a:stretch>
        </p:blipFill>
        <p:spPr>
          <a:xfrm>
            <a:off x="448108" y="465957"/>
            <a:ext cx="10029741" cy="6018733"/>
          </a:xfrm>
          <a:prstGeom prst="rect">
            <a:avLst/>
          </a:prstGeom>
        </p:spPr>
      </p:pic>
      <p:pic>
        <p:nvPicPr>
          <p:cNvPr id="3" name="Picture 2" descr="Grim reaper Royalty Free Vector Image - VectorStock">
            <a:extLst>
              <a:ext uri="{FF2B5EF4-FFF2-40B4-BE49-F238E27FC236}">
                <a16:creationId xmlns:a16="http://schemas.microsoft.com/office/drawing/2014/main" id="{44D30A42-7124-4E0D-B746-4D8A3E29D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445" y="1955557"/>
            <a:ext cx="2372972" cy="366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60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lstStyle/>
          <a:p>
            <a:r>
              <a:rPr lang="en-US" dirty="0"/>
              <a:t>What is COVID-19?</a:t>
            </a:r>
          </a:p>
          <a:p>
            <a:r>
              <a:rPr lang="en-US" b="1" dirty="0">
                <a:highlight>
                  <a:srgbClr val="FF0000"/>
                </a:highlight>
              </a:rPr>
              <a:t>Am I at risk?</a:t>
            </a:r>
          </a:p>
          <a:p>
            <a:pPr lvl="1"/>
            <a:r>
              <a:rPr lang="en-US" dirty="0"/>
              <a:t>Of death?  (probably not)</a:t>
            </a:r>
          </a:p>
          <a:p>
            <a:pPr lvl="1"/>
            <a:r>
              <a:rPr lang="en-US" dirty="0"/>
              <a:t>Of critical illness?  (possibly!)</a:t>
            </a:r>
          </a:p>
          <a:p>
            <a:r>
              <a:rPr lang="en-US" dirty="0"/>
              <a:t>COVID-19 is coming!</a:t>
            </a:r>
          </a:p>
          <a:p>
            <a:r>
              <a:rPr lang="en-US" dirty="0"/>
              <a:t>#</a:t>
            </a:r>
            <a:r>
              <a:rPr lang="en-US" dirty="0" err="1"/>
              <a:t>FlattenTheCurve</a:t>
            </a:r>
            <a:endParaRPr lang="en-US" dirty="0"/>
          </a:p>
          <a:p>
            <a:r>
              <a:rPr lang="en-US" dirty="0"/>
              <a:t>How to Help</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466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F484-9103-4303-80EF-182E3E5C5084}"/>
              </a:ext>
            </a:extLst>
          </p:cNvPr>
          <p:cNvSpPr>
            <a:spLocks noGrp="1"/>
          </p:cNvSpPr>
          <p:nvPr>
            <p:ph type="title"/>
          </p:nvPr>
        </p:nvSpPr>
        <p:spPr/>
        <p:txBody>
          <a:bodyPr/>
          <a:lstStyle/>
          <a:p>
            <a:r>
              <a:rPr lang="en-US" dirty="0"/>
              <a:t>People at higher risk for severe illness (CDC)</a:t>
            </a:r>
          </a:p>
        </p:txBody>
      </p:sp>
      <p:sp>
        <p:nvSpPr>
          <p:cNvPr id="3" name="Content Placeholder 2">
            <a:extLst>
              <a:ext uri="{FF2B5EF4-FFF2-40B4-BE49-F238E27FC236}">
                <a16:creationId xmlns:a16="http://schemas.microsoft.com/office/drawing/2014/main" id="{3DCB4511-33EA-463B-A796-F1B5466E3879}"/>
              </a:ext>
            </a:extLst>
          </p:cNvPr>
          <p:cNvSpPr>
            <a:spLocks noGrp="1"/>
          </p:cNvSpPr>
          <p:nvPr>
            <p:ph idx="1"/>
          </p:nvPr>
        </p:nvSpPr>
        <p:spPr>
          <a:xfrm>
            <a:off x="838200" y="1461643"/>
            <a:ext cx="10515600" cy="4777232"/>
          </a:xfrm>
        </p:spPr>
        <p:txBody>
          <a:bodyPr>
            <a:normAutofit/>
          </a:bodyPr>
          <a:lstStyle/>
          <a:p>
            <a:r>
              <a:rPr lang="en-US" dirty="0"/>
              <a:t>People aged 65 years and older</a:t>
            </a:r>
          </a:p>
          <a:p>
            <a:r>
              <a:rPr lang="en-US" dirty="0"/>
              <a:t>Healthcare workers</a:t>
            </a:r>
          </a:p>
          <a:p>
            <a:r>
              <a:rPr lang="en-US" dirty="0"/>
              <a:t>Long-term care facilities, Nursing homes</a:t>
            </a:r>
            <a:endParaRPr lang="en-US" sz="1400" dirty="0"/>
          </a:p>
          <a:p>
            <a:r>
              <a:rPr lang="en-US" dirty="0"/>
              <a:t>High-risk conditions</a:t>
            </a:r>
          </a:p>
          <a:p>
            <a:pPr lvl="1"/>
            <a:r>
              <a:rPr lang="en-US" dirty="0"/>
              <a:t>Chronic lung disease, moderate to severe asthma</a:t>
            </a:r>
          </a:p>
          <a:p>
            <a:pPr lvl="1"/>
            <a:r>
              <a:rPr lang="en-US" dirty="0"/>
              <a:t>Serious heart conditions</a:t>
            </a:r>
          </a:p>
          <a:p>
            <a:pPr lvl="1"/>
            <a:r>
              <a:rPr lang="en-US" dirty="0"/>
              <a:t>Severe obesity (body mass index &gt;= 40), or uncontrolled underlying medical conditions such as diabetes, renal failure, liver disease</a:t>
            </a:r>
          </a:p>
          <a:p>
            <a:pPr lvl="1"/>
            <a:r>
              <a:rPr lang="en-US" dirty="0"/>
              <a:t>Immunocompromised, including cancer treatment, smoking, bone marrow or other transplant, immune deficiencies, poorly controlled HIV or AIDS, prolonged use of corticosteroids</a:t>
            </a:r>
          </a:p>
          <a:p>
            <a:pPr lvl="1"/>
            <a:endParaRPr lang="en-US" dirty="0"/>
          </a:p>
          <a:p>
            <a:pPr lvl="1"/>
            <a:endParaRPr lang="en-US" dirty="0"/>
          </a:p>
        </p:txBody>
      </p:sp>
      <p:sp>
        <p:nvSpPr>
          <p:cNvPr id="4" name="Rectangle 5">
            <a:extLst>
              <a:ext uri="{FF2B5EF4-FFF2-40B4-BE49-F238E27FC236}">
                <a16:creationId xmlns:a16="http://schemas.microsoft.com/office/drawing/2014/main" id="{A10E1B6E-D221-4E44-AE97-CBFF54FF104F}"/>
              </a:ext>
            </a:extLst>
          </p:cNvPr>
          <p:cNvSpPr>
            <a:spLocks noChangeArrowheads="1"/>
          </p:cNvSpPr>
          <p:nvPr/>
        </p:nvSpPr>
        <p:spPr bwMode="auto">
          <a:xfrm>
            <a:off x="3235174" y="6336530"/>
            <a:ext cx="1059623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nSpc>
                <a:spcPct val="90000"/>
              </a:lnSpc>
              <a:spcBef>
                <a:spcPct val="30000"/>
              </a:spcBef>
              <a:buClrTx/>
              <a:buSzTx/>
              <a:buFontTx/>
              <a:buNone/>
            </a:pPr>
            <a:r>
              <a:rPr lang="en-US" sz="1600" dirty="0">
                <a:hlinkClick r:id="rId2"/>
              </a:rPr>
              <a:t>https://www.cdc.gov/coronavirus/2019-ncov/need-extra-precautions/people-at-higher-risk.html</a:t>
            </a:r>
            <a:endParaRPr lang="en-US" altLang="en-US" sz="1600" dirty="0">
              <a:latin typeface="Arial" panose="020B0604020202020204" pitchFamily="34" charset="0"/>
            </a:endParaRPr>
          </a:p>
        </p:txBody>
      </p:sp>
    </p:spTree>
    <p:extLst>
      <p:ext uri="{BB962C8B-B14F-4D97-AF65-F5344CB8AC3E}">
        <p14:creationId xmlns:p14="http://schemas.microsoft.com/office/powerpoint/2010/main" val="826575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5A24F11B-BDC9-5B47-B568-4D0DE3EB3C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2073" y="569118"/>
            <a:ext cx="10519103" cy="5719763"/>
          </a:xfrm>
        </p:spPr>
      </p:pic>
    </p:spTree>
    <p:extLst>
      <p:ext uri="{BB962C8B-B14F-4D97-AF65-F5344CB8AC3E}">
        <p14:creationId xmlns:p14="http://schemas.microsoft.com/office/powerpoint/2010/main" val="1638276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39CF5-6AE0-437D-8A9F-1C5F7DB11E4A}"/>
              </a:ext>
            </a:extLst>
          </p:cNvPr>
          <p:cNvPicPr/>
          <p:nvPr/>
        </p:nvPicPr>
        <p:blipFill>
          <a:blip r:embed="rId2"/>
          <a:stretch>
            <a:fillRect/>
          </a:stretch>
        </p:blipFill>
        <p:spPr>
          <a:xfrm>
            <a:off x="683287" y="221064"/>
            <a:ext cx="10540721" cy="6179735"/>
          </a:xfrm>
          <a:prstGeom prst="rect">
            <a:avLst/>
          </a:prstGeom>
        </p:spPr>
      </p:pic>
      <p:pic>
        <p:nvPicPr>
          <p:cNvPr id="5" name="Picture 2" descr="Grim reaper Royalty Free Vector Image - VectorStock">
            <a:extLst>
              <a:ext uri="{FF2B5EF4-FFF2-40B4-BE49-F238E27FC236}">
                <a16:creationId xmlns:a16="http://schemas.microsoft.com/office/drawing/2014/main" id="{2BD80616-78E4-444E-BCBA-ABCB7DC7B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96" y="4412191"/>
            <a:ext cx="1003969" cy="154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98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4D7D-40C5-4FA6-A2B5-7F8EEB55F5CB}"/>
              </a:ext>
            </a:extLst>
          </p:cNvPr>
          <p:cNvSpPr>
            <a:spLocks noGrp="1"/>
          </p:cNvSpPr>
          <p:nvPr>
            <p:ph type="title"/>
          </p:nvPr>
        </p:nvSpPr>
        <p:spPr/>
        <p:txBody>
          <a:bodyPr/>
          <a:lstStyle/>
          <a:p>
            <a:r>
              <a:rPr lang="en-US" dirty="0"/>
              <a:t>But even if you’re not at risk of death, you’re at risk of critical illness….</a:t>
            </a:r>
          </a:p>
        </p:txBody>
      </p:sp>
      <p:pic>
        <p:nvPicPr>
          <p:cNvPr id="4" name="Picture 3">
            <a:extLst>
              <a:ext uri="{FF2B5EF4-FFF2-40B4-BE49-F238E27FC236}">
                <a16:creationId xmlns:a16="http://schemas.microsoft.com/office/drawing/2014/main" id="{E36539CE-0EE1-A94E-B8AC-590662B8476F}"/>
              </a:ext>
            </a:extLst>
          </p:cNvPr>
          <p:cNvPicPr>
            <a:picLocks noChangeAspect="1"/>
          </p:cNvPicPr>
          <p:nvPr/>
        </p:nvPicPr>
        <p:blipFill>
          <a:blip r:embed="rId3"/>
          <a:stretch>
            <a:fillRect/>
          </a:stretch>
        </p:blipFill>
        <p:spPr>
          <a:xfrm>
            <a:off x="116407" y="1838780"/>
            <a:ext cx="9530465" cy="6286052"/>
          </a:xfrm>
          <a:prstGeom prst="rect">
            <a:avLst/>
          </a:prstGeom>
        </p:spPr>
      </p:pic>
      <p:pic>
        <p:nvPicPr>
          <p:cNvPr id="15362" name="Picture 2" descr="Icu Images, Stock Photos &amp; Vectors | Shutterstock">
            <a:extLst>
              <a:ext uri="{FF2B5EF4-FFF2-40B4-BE49-F238E27FC236}">
                <a16:creationId xmlns:a16="http://schemas.microsoft.com/office/drawing/2014/main" id="{4B980B50-364A-49F3-8F5F-28D156074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571" y="3557392"/>
            <a:ext cx="2723449" cy="196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392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4" descr="2017 Latest Competitive Price Super Strong Different Size Custom ...">
            <a:extLst>
              <a:ext uri="{FF2B5EF4-FFF2-40B4-BE49-F238E27FC236}">
                <a16:creationId xmlns:a16="http://schemas.microsoft.com/office/drawing/2014/main" id="{EE7259CD-2C32-49F9-9C25-44A9D8A059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32" b="9918"/>
          <a:stretch/>
        </p:blipFill>
        <p:spPr bwMode="auto">
          <a:xfrm>
            <a:off x="3845320" y="1376735"/>
            <a:ext cx="2143125" cy="16255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9CF5DB-9A65-4ECE-B815-9D22DC368E12}"/>
              </a:ext>
            </a:extLst>
          </p:cNvPr>
          <p:cNvSpPr>
            <a:spLocks noGrp="1"/>
          </p:cNvSpPr>
          <p:nvPr>
            <p:ph type="title"/>
          </p:nvPr>
        </p:nvSpPr>
        <p:spPr>
          <a:xfrm>
            <a:off x="817652" y="365125"/>
            <a:ext cx="10515600" cy="1325563"/>
          </a:xfrm>
        </p:spPr>
        <p:txBody>
          <a:bodyPr/>
          <a:lstStyle/>
          <a:p>
            <a:r>
              <a:rPr lang="en-US" dirty="0"/>
              <a:t>How long does COVID last on surfaces?</a:t>
            </a:r>
          </a:p>
        </p:txBody>
      </p:sp>
      <p:sp>
        <p:nvSpPr>
          <p:cNvPr id="5" name="Rectangle 5">
            <a:extLst>
              <a:ext uri="{FF2B5EF4-FFF2-40B4-BE49-F238E27FC236}">
                <a16:creationId xmlns:a16="http://schemas.microsoft.com/office/drawing/2014/main" id="{D390B750-025E-48A8-A810-781165F20504}"/>
              </a:ext>
            </a:extLst>
          </p:cNvPr>
          <p:cNvSpPr>
            <a:spLocks noChangeArrowheads="1"/>
          </p:cNvSpPr>
          <p:nvPr/>
        </p:nvSpPr>
        <p:spPr bwMode="auto">
          <a:xfrm>
            <a:off x="472598" y="1677625"/>
            <a:ext cx="1199053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nSpc>
                <a:spcPct val="90000"/>
              </a:lnSpc>
              <a:spcBef>
                <a:spcPct val="30000"/>
              </a:spcBef>
              <a:buClrTx/>
              <a:buSzTx/>
              <a:buFontTx/>
              <a:buNone/>
            </a:pPr>
            <a:r>
              <a:rPr lang="en-US" sz="3200" dirty="0">
                <a:latin typeface="Arial" panose="020B0604020202020204" pitchFamily="34" charset="0"/>
                <a:cs typeface="Arial" panose="020B0604020202020204" pitchFamily="34" charset="0"/>
              </a:rPr>
              <a:t>Cardboard</a:t>
            </a:r>
          </a:p>
          <a:p>
            <a:pPr>
              <a:lnSpc>
                <a:spcPct val="90000"/>
              </a:lnSpc>
              <a:spcBef>
                <a:spcPct val="30000"/>
              </a:spcBef>
              <a:buClrTx/>
              <a:buSzTx/>
              <a:buFontTx/>
              <a:buNone/>
            </a:pPr>
            <a:r>
              <a:rPr lang="en-US" sz="3200" dirty="0">
                <a:latin typeface="Arial" panose="020B0604020202020204" pitchFamily="34" charset="0"/>
                <a:cs typeface="Arial" panose="020B0604020202020204" pitchFamily="34" charset="0"/>
              </a:rPr>
              <a:t>24 hours</a:t>
            </a:r>
          </a:p>
        </p:txBody>
      </p:sp>
      <p:sp>
        <p:nvSpPr>
          <p:cNvPr id="6" name="Rectangle 5">
            <a:extLst>
              <a:ext uri="{FF2B5EF4-FFF2-40B4-BE49-F238E27FC236}">
                <a16:creationId xmlns:a16="http://schemas.microsoft.com/office/drawing/2014/main" id="{9E6C0CED-A78F-42A0-BF6A-90D26F6EEB2E}"/>
              </a:ext>
            </a:extLst>
          </p:cNvPr>
          <p:cNvSpPr>
            <a:spLocks noChangeArrowheads="1"/>
          </p:cNvSpPr>
          <p:nvPr/>
        </p:nvSpPr>
        <p:spPr bwMode="auto">
          <a:xfrm>
            <a:off x="491434" y="3518069"/>
            <a:ext cx="1199053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nSpc>
                <a:spcPct val="90000"/>
              </a:lnSpc>
              <a:spcBef>
                <a:spcPct val="30000"/>
              </a:spcBef>
              <a:buClrTx/>
              <a:buSzTx/>
              <a:buFontTx/>
              <a:buNone/>
            </a:pPr>
            <a:r>
              <a:rPr lang="en-US" sz="3200" dirty="0">
                <a:latin typeface="Arial" panose="020B0604020202020204" pitchFamily="34" charset="0"/>
                <a:cs typeface="Arial" panose="020B0604020202020204" pitchFamily="34" charset="0"/>
              </a:rPr>
              <a:t>Stainless Steel</a:t>
            </a:r>
          </a:p>
          <a:p>
            <a:pPr>
              <a:lnSpc>
                <a:spcPct val="90000"/>
              </a:lnSpc>
              <a:spcBef>
                <a:spcPct val="30000"/>
              </a:spcBef>
              <a:buClrTx/>
              <a:buSzTx/>
              <a:buFontTx/>
              <a:buNone/>
            </a:pPr>
            <a:r>
              <a:rPr lang="en-US" sz="3200" dirty="0">
                <a:latin typeface="Arial" panose="020B0604020202020204" pitchFamily="34" charset="0"/>
                <a:cs typeface="Arial" panose="020B0604020202020204" pitchFamily="34" charset="0"/>
              </a:rPr>
              <a:t>24-48 hours</a:t>
            </a:r>
          </a:p>
        </p:txBody>
      </p:sp>
      <p:sp>
        <p:nvSpPr>
          <p:cNvPr id="7" name="Rectangle 6">
            <a:extLst>
              <a:ext uri="{FF2B5EF4-FFF2-40B4-BE49-F238E27FC236}">
                <a16:creationId xmlns:a16="http://schemas.microsoft.com/office/drawing/2014/main" id="{5726CFDD-4605-495F-AD4A-B8385B8BE14A}"/>
              </a:ext>
            </a:extLst>
          </p:cNvPr>
          <p:cNvSpPr/>
          <p:nvPr/>
        </p:nvSpPr>
        <p:spPr>
          <a:xfrm>
            <a:off x="509809" y="5336641"/>
            <a:ext cx="2369559" cy="1126462"/>
          </a:xfrm>
          <a:prstGeom prst="rect">
            <a:avLst/>
          </a:prstGeom>
        </p:spPr>
        <p:txBody>
          <a:bodyPr wrap="none">
            <a:spAutoFit/>
          </a:bodyPr>
          <a:lstStyle/>
          <a:p>
            <a:pPr>
              <a:lnSpc>
                <a:spcPct val="90000"/>
              </a:lnSpc>
              <a:spcBef>
                <a:spcPct val="30000"/>
              </a:spcBef>
              <a:buClrTx/>
              <a:buSzTx/>
              <a:buFontTx/>
              <a:buNone/>
            </a:pPr>
            <a:r>
              <a:rPr lang="en-US" sz="3200" dirty="0">
                <a:latin typeface="Arial" panose="020B0604020202020204" pitchFamily="34" charset="0"/>
                <a:cs typeface="Arial" panose="020B0604020202020204" pitchFamily="34" charset="0"/>
              </a:rPr>
              <a:t>Plastic</a:t>
            </a:r>
          </a:p>
          <a:p>
            <a:pPr>
              <a:lnSpc>
                <a:spcPct val="90000"/>
              </a:lnSpc>
              <a:spcBef>
                <a:spcPct val="30000"/>
              </a:spcBef>
              <a:buClrTx/>
              <a:buSzTx/>
              <a:buFontTx/>
              <a:buNone/>
            </a:pPr>
            <a:r>
              <a:rPr lang="en-US" sz="3200" dirty="0">
                <a:latin typeface="Arial" panose="020B0604020202020204" pitchFamily="34" charset="0"/>
                <a:cs typeface="Arial" panose="020B0604020202020204" pitchFamily="34" charset="0"/>
              </a:rPr>
              <a:t>48-72 hours</a:t>
            </a:r>
          </a:p>
        </p:txBody>
      </p:sp>
      <p:pic>
        <p:nvPicPr>
          <p:cNvPr id="9" name="Picture 6" descr="Winslow Home Plastic Chair - Peach WIN-0521x2 2 Plastic Dining ...">
            <a:extLst>
              <a:ext uri="{FF2B5EF4-FFF2-40B4-BE49-F238E27FC236}">
                <a16:creationId xmlns:a16="http://schemas.microsoft.com/office/drawing/2014/main" id="{377BF547-75E9-4844-99C4-92DCEA5485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02" r="20737"/>
          <a:stretch/>
        </p:blipFill>
        <p:spPr bwMode="auto">
          <a:xfrm>
            <a:off x="4127499" y="4935359"/>
            <a:ext cx="1511301"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inless Steel Railing.Fall Protection. Stock Photo, Picture And ...">
            <a:extLst>
              <a:ext uri="{FF2B5EF4-FFF2-40B4-BE49-F238E27FC236}">
                <a16:creationId xmlns:a16="http://schemas.microsoft.com/office/drawing/2014/main" id="{A98EBA1A-E6F6-4F64-AC83-BB7898467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8194" y="3168726"/>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8A3CBDAC-5D7E-4D77-890E-DB5E76AA9837}"/>
              </a:ext>
            </a:extLst>
          </p:cNvPr>
          <p:cNvSpPr>
            <a:spLocks noChangeArrowheads="1"/>
          </p:cNvSpPr>
          <p:nvPr/>
        </p:nvSpPr>
        <p:spPr bwMode="auto">
          <a:xfrm>
            <a:off x="6286600" y="6511190"/>
            <a:ext cx="105962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r>
              <a:rPr lang="en-US" sz="1600" dirty="0">
                <a:hlinkClick r:id="rId6"/>
              </a:rPr>
              <a:t>https://www.medrxiv.org/content/10.1101/2020.03.09.20033217v2</a:t>
            </a:r>
            <a:endParaRPr lang="en-US" sz="1600" b="1" dirty="0"/>
          </a:p>
        </p:txBody>
      </p:sp>
      <p:pic>
        <p:nvPicPr>
          <p:cNvPr id="13" name="Picture 12">
            <a:extLst>
              <a:ext uri="{FF2B5EF4-FFF2-40B4-BE49-F238E27FC236}">
                <a16:creationId xmlns:a16="http://schemas.microsoft.com/office/drawing/2014/main" id="{9F88C1C0-C3C6-470D-B2A1-0CAA5085278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44554" y="1376735"/>
            <a:ext cx="7297143" cy="4561807"/>
          </a:xfrm>
          <a:prstGeom prst="rect">
            <a:avLst/>
          </a:prstGeom>
        </p:spPr>
      </p:pic>
    </p:spTree>
    <p:extLst>
      <p:ext uri="{BB962C8B-B14F-4D97-AF65-F5344CB8AC3E}">
        <p14:creationId xmlns:p14="http://schemas.microsoft.com/office/powerpoint/2010/main" val="3447507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lstStyle/>
          <a:p>
            <a:r>
              <a:rPr lang="en-US" dirty="0"/>
              <a:t>What is COVID-19?</a:t>
            </a:r>
          </a:p>
          <a:p>
            <a:r>
              <a:rPr lang="en-US" dirty="0"/>
              <a:t>Am I at risk?</a:t>
            </a:r>
          </a:p>
          <a:p>
            <a:r>
              <a:rPr lang="en-US" b="1" dirty="0">
                <a:highlight>
                  <a:srgbClr val="FF0000"/>
                </a:highlight>
              </a:rPr>
              <a:t>COVID-19 is coming!</a:t>
            </a:r>
          </a:p>
          <a:p>
            <a:r>
              <a:rPr lang="en-US" dirty="0"/>
              <a:t>#</a:t>
            </a:r>
            <a:r>
              <a:rPr lang="en-US" dirty="0" err="1"/>
              <a:t>FlattenTheCurve</a:t>
            </a:r>
            <a:endParaRPr lang="en-US" dirty="0"/>
          </a:p>
          <a:p>
            <a:r>
              <a:rPr lang="en-US" dirty="0"/>
              <a:t>How to Help</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946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4F57C-E9FA-48EF-A57B-7D8866828121}"/>
              </a:ext>
            </a:extLst>
          </p:cNvPr>
          <p:cNvSpPr>
            <a:spLocks noGrp="1"/>
          </p:cNvSpPr>
          <p:nvPr>
            <p:ph idx="1"/>
          </p:nvPr>
        </p:nvSpPr>
        <p:spPr>
          <a:xfrm>
            <a:off x="266696" y="204643"/>
            <a:ext cx="10515600" cy="4351338"/>
          </a:xfrm>
        </p:spPr>
        <p:txBody>
          <a:bodyPr/>
          <a:lstStyle/>
          <a:p>
            <a:r>
              <a:rPr lang="en-US" dirty="0"/>
              <a:t>As of Sun 3/22/20 (10 days ago):</a:t>
            </a:r>
          </a:p>
        </p:txBody>
      </p:sp>
      <p:pic>
        <p:nvPicPr>
          <p:cNvPr id="2" name="Picture 1">
            <a:extLst>
              <a:ext uri="{FF2B5EF4-FFF2-40B4-BE49-F238E27FC236}">
                <a16:creationId xmlns:a16="http://schemas.microsoft.com/office/drawing/2014/main" id="{547970ED-4A04-4DC2-BD61-1695745396F1}"/>
              </a:ext>
            </a:extLst>
          </p:cNvPr>
          <p:cNvPicPr>
            <a:picLocks noChangeAspect="1"/>
          </p:cNvPicPr>
          <p:nvPr/>
        </p:nvPicPr>
        <p:blipFill>
          <a:blip r:embed="rId2"/>
          <a:stretch>
            <a:fillRect/>
          </a:stretch>
        </p:blipFill>
        <p:spPr>
          <a:xfrm>
            <a:off x="0" y="906631"/>
            <a:ext cx="12192000" cy="5044738"/>
          </a:xfrm>
          <a:prstGeom prst="rect">
            <a:avLst/>
          </a:prstGeom>
        </p:spPr>
      </p:pic>
    </p:spTree>
    <p:extLst>
      <p:ext uri="{BB962C8B-B14F-4D97-AF65-F5344CB8AC3E}">
        <p14:creationId xmlns:p14="http://schemas.microsoft.com/office/powerpoint/2010/main" val="2386904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CBB5-E667-49E5-9DF5-9251F499E871}"/>
              </a:ext>
            </a:extLst>
          </p:cNvPr>
          <p:cNvSpPr>
            <a:spLocks noGrp="1"/>
          </p:cNvSpPr>
          <p:nvPr>
            <p:ph type="title"/>
          </p:nvPr>
        </p:nvSpPr>
        <p:spPr/>
        <p:txBody>
          <a:bodyPr/>
          <a:lstStyle/>
          <a:p>
            <a:r>
              <a:rPr lang="en-US" b="1" dirty="0"/>
              <a:t>Disclosures / Disclaimers</a:t>
            </a:r>
          </a:p>
        </p:txBody>
      </p:sp>
      <p:sp>
        <p:nvSpPr>
          <p:cNvPr id="3" name="Content Placeholder 2">
            <a:extLst>
              <a:ext uri="{FF2B5EF4-FFF2-40B4-BE49-F238E27FC236}">
                <a16:creationId xmlns:a16="http://schemas.microsoft.com/office/drawing/2014/main" id="{A1A1EE0A-528B-44E4-A6CE-798C44308806}"/>
              </a:ext>
            </a:extLst>
          </p:cNvPr>
          <p:cNvSpPr>
            <a:spLocks noGrp="1"/>
          </p:cNvSpPr>
          <p:nvPr>
            <p:ph idx="1"/>
          </p:nvPr>
        </p:nvSpPr>
        <p:spPr>
          <a:xfrm>
            <a:off x="838200" y="1825625"/>
            <a:ext cx="11079822" cy="4770384"/>
          </a:xfrm>
        </p:spPr>
        <p:txBody>
          <a:bodyPr>
            <a:normAutofit/>
          </a:bodyPr>
          <a:lstStyle/>
          <a:p>
            <a:r>
              <a:rPr lang="en-US" dirty="0"/>
              <a:t>Please understand that this information is </a:t>
            </a:r>
            <a:r>
              <a:rPr lang="en-US" b="1" dirty="0">
                <a:solidFill>
                  <a:srgbClr val="FF0000"/>
                </a:solidFill>
                <a:highlight>
                  <a:srgbClr val="FFFF00"/>
                </a:highlight>
              </a:rPr>
              <a:t>constantly-evolving</a:t>
            </a:r>
            <a:r>
              <a:rPr lang="en-US" dirty="0"/>
              <a:t>.</a:t>
            </a:r>
          </a:p>
          <a:p>
            <a:pPr lvl="1"/>
            <a:r>
              <a:rPr lang="en-US" dirty="0"/>
              <a:t>Pandemics are difficult to model and predict.</a:t>
            </a:r>
          </a:p>
          <a:p>
            <a:pPr lvl="1"/>
            <a:r>
              <a:rPr lang="en-US" dirty="0"/>
              <a:t>Some “facts” stated just last week, may now already be out-of-date.  </a:t>
            </a:r>
          </a:p>
          <a:p>
            <a:pPr marL="457200" lvl="1" indent="0">
              <a:buNone/>
            </a:pPr>
            <a:endParaRPr lang="en-US" b="1" dirty="0">
              <a:solidFill>
                <a:srgbClr val="FF0000"/>
              </a:solidFill>
              <a:highlight>
                <a:srgbClr val="FFFF00"/>
              </a:highlight>
            </a:endParaRPr>
          </a:p>
          <a:p>
            <a:r>
              <a:rPr lang="en-US" b="1" dirty="0">
                <a:solidFill>
                  <a:srgbClr val="FF0000"/>
                </a:solidFill>
                <a:highlight>
                  <a:srgbClr val="FFFF00"/>
                </a:highlight>
              </a:rPr>
              <a:t>I AM NOT YOUR DOCTOR</a:t>
            </a:r>
            <a:r>
              <a:rPr lang="en-US" dirty="0"/>
              <a:t>.</a:t>
            </a:r>
          </a:p>
          <a:p>
            <a:pPr lvl="1"/>
            <a:r>
              <a:rPr lang="en-US" dirty="0"/>
              <a:t>Please see your primary care provider for any personal medical questions.</a:t>
            </a:r>
          </a:p>
          <a:p>
            <a:endParaRPr lang="en-US" dirty="0"/>
          </a:p>
          <a:p>
            <a:r>
              <a:rPr lang="en-US" dirty="0"/>
              <a:t>Today’s town hall is a general informational session to the Mizzou student community.</a:t>
            </a:r>
          </a:p>
          <a:p>
            <a:pPr lvl="1"/>
            <a:r>
              <a:rPr lang="en-US" dirty="0"/>
              <a:t>I will direct you to official websites (like CDC) for public health recommendations.</a:t>
            </a:r>
          </a:p>
        </p:txBody>
      </p:sp>
    </p:spTree>
    <p:extLst>
      <p:ext uri="{BB962C8B-B14F-4D97-AF65-F5344CB8AC3E}">
        <p14:creationId xmlns:p14="http://schemas.microsoft.com/office/powerpoint/2010/main" val="3012797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4F57C-E9FA-48EF-A57B-7D8866828121}"/>
              </a:ext>
            </a:extLst>
          </p:cNvPr>
          <p:cNvSpPr>
            <a:spLocks noGrp="1"/>
          </p:cNvSpPr>
          <p:nvPr>
            <p:ph idx="1"/>
          </p:nvPr>
        </p:nvSpPr>
        <p:spPr>
          <a:xfrm>
            <a:off x="266696" y="204643"/>
            <a:ext cx="10515600" cy="4351338"/>
          </a:xfrm>
        </p:spPr>
        <p:txBody>
          <a:bodyPr/>
          <a:lstStyle/>
          <a:p>
            <a:r>
              <a:rPr lang="en-US" dirty="0"/>
              <a:t>As of Tue 3/24/20 (8 days ago):</a:t>
            </a:r>
          </a:p>
        </p:txBody>
      </p:sp>
      <p:pic>
        <p:nvPicPr>
          <p:cNvPr id="4" name="Picture 3">
            <a:extLst>
              <a:ext uri="{FF2B5EF4-FFF2-40B4-BE49-F238E27FC236}">
                <a16:creationId xmlns:a16="http://schemas.microsoft.com/office/drawing/2014/main" id="{8CCD54DC-E3BD-4800-846A-BB1736191EDB}"/>
              </a:ext>
            </a:extLst>
          </p:cNvPr>
          <p:cNvPicPr>
            <a:picLocks noChangeAspect="1"/>
          </p:cNvPicPr>
          <p:nvPr/>
        </p:nvPicPr>
        <p:blipFill>
          <a:blip r:embed="rId2"/>
          <a:stretch>
            <a:fillRect/>
          </a:stretch>
        </p:blipFill>
        <p:spPr>
          <a:xfrm>
            <a:off x="0" y="699685"/>
            <a:ext cx="12192000" cy="6186599"/>
          </a:xfrm>
          <a:prstGeom prst="rect">
            <a:avLst/>
          </a:prstGeom>
        </p:spPr>
      </p:pic>
    </p:spTree>
    <p:extLst>
      <p:ext uri="{BB962C8B-B14F-4D97-AF65-F5344CB8AC3E}">
        <p14:creationId xmlns:p14="http://schemas.microsoft.com/office/powerpoint/2010/main" val="102857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4F57C-E9FA-48EF-A57B-7D8866828121}"/>
              </a:ext>
            </a:extLst>
          </p:cNvPr>
          <p:cNvSpPr>
            <a:spLocks noGrp="1"/>
          </p:cNvSpPr>
          <p:nvPr>
            <p:ph idx="1"/>
          </p:nvPr>
        </p:nvSpPr>
        <p:spPr>
          <a:xfrm>
            <a:off x="266696" y="204643"/>
            <a:ext cx="10515600" cy="4351338"/>
          </a:xfrm>
        </p:spPr>
        <p:txBody>
          <a:bodyPr/>
          <a:lstStyle/>
          <a:p>
            <a:r>
              <a:rPr lang="en-US" dirty="0"/>
              <a:t>As of </a:t>
            </a:r>
            <a:r>
              <a:rPr lang="en-US" dirty="0" err="1"/>
              <a:t>Thur</a:t>
            </a:r>
            <a:r>
              <a:rPr lang="en-US" dirty="0"/>
              <a:t> 3/26/20 (6 days ago):</a:t>
            </a:r>
          </a:p>
        </p:txBody>
      </p:sp>
      <p:pic>
        <p:nvPicPr>
          <p:cNvPr id="5" name="Picture 4">
            <a:extLst>
              <a:ext uri="{FF2B5EF4-FFF2-40B4-BE49-F238E27FC236}">
                <a16:creationId xmlns:a16="http://schemas.microsoft.com/office/drawing/2014/main" id="{2961369B-81D5-4299-AC2F-56FFE5295DC0}"/>
              </a:ext>
            </a:extLst>
          </p:cNvPr>
          <p:cNvPicPr>
            <a:picLocks noChangeAspect="1"/>
          </p:cNvPicPr>
          <p:nvPr/>
        </p:nvPicPr>
        <p:blipFill>
          <a:blip r:embed="rId2"/>
          <a:stretch>
            <a:fillRect/>
          </a:stretch>
        </p:blipFill>
        <p:spPr>
          <a:xfrm>
            <a:off x="0" y="609343"/>
            <a:ext cx="12192000" cy="6260757"/>
          </a:xfrm>
          <a:prstGeom prst="rect">
            <a:avLst/>
          </a:prstGeom>
        </p:spPr>
      </p:pic>
    </p:spTree>
    <p:extLst>
      <p:ext uri="{BB962C8B-B14F-4D97-AF65-F5344CB8AC3E}">
        <p14:creationId xmlns:p14="http://schemas.microsoft.com/office/powerpoint/2010/main" val="1889331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4F57C-E9FA-48EF-A57B-7D8866828121}"/>
              </a:ext>
            </a:extLst>
          </p:cNvPr>
          <p:cNvSpPr>
            <a:spLocks noGrp="1"/>
          </p:cNvSpPr>
          <p:nvPr>
            <p:ph idx="1"/>
          </p:nvPr>
        </p:nvSpPr>
        <p:spPr>
          <a:xfrm>
            <a:off x="266696" y="204643"/>
            <a:ext cx="10515600" cy="4351338"/>
          </a:xfrm>
        </p:spPr>
        <p:txBody>
          <a:bodyPr/>
          <a:lstStyle/>
          <a:p>
            <a:r>
              <a:rPr lang="en-US" dirty="0"/>
              <a:t>As of Sun 3/29/20 (3 days ago):</a:t>
            </a:r>
          </a:p>
        </p:txBody>
      </p:sp>
      <p:pic>
        <p:nvPicPr>
          <p:cNvPr id="4" name="Picture 3">
            <a:extLst>
              <a:ext uri="{FF2B5EF4-FFF2-40B4-BE49-F238E27FC236}">
                <a16:creationId xmlns:a16="http://schemas.microsoft.com/office/drawing/2014/main" id="{0FF7325F-BDDD-420D-A6C7-F340C3161EE2}"/>
              </a:ext>
            </a:extLst>
          </p:cNvPr>
          <p:cNvPicPr>
            <a:picLocks noChangeAspect="1"/>
          </p:cNvPicPr>
          <p:nvPr/>
        </p:nvPicPr>
        <p:blipFill>
          <a:blip r:embed="rId2"/>
          <a:stretch>
            <a:fillRect/>
          </a:stretch>
        </p:blipFill>
        <p:spPr>
          <a:xfrm>
            <a:off x="0" y="648070"/>
            <a:ext cx="12192000" cy="6218430"/>
          </a:xfrm>
          <a:prstGeom prst="rect">
            <a:avLst/>
          </a:prstGeom>
        </p:spPr>
      </p:pic>
    </p:spTree>
    <p:extLst>
      <p:ext uri="{BB962C8B-B14F-4D97-AF65-F5344CB8AC3E}">
        <p14:creationId xmlns:p14="http://schemas.microsoft.com/office/powerpoint/2010/main" val="3501575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4F57C-E9FA-48EF-A57B-7D8866828121}"/>
              </a:ext>
            </a:extLst>
          </p:cNvPr>
          <p:cNvSpPr>
            <a:spLocks noGrp="1"/>
          </p:cNvSpPr>
          <p:nvPr>
            <p:ph idx="1"/>
          </p:nvPr>
        </p:nvSpPr>
        <p:spPr>
          <a:xfrm>
            <a:off x="266696" y="204643"/>
            <a:ext cx="10515600" cy="4351338"/>
          </a:xfrm>
        </p:spPr>
        <p:txBody>
          <a:bodyPr/>
          <a:lstStyle/>
          <a:p>
            <a:r>
              <a:rPr lang="en-US" dirty="0"/>
              <a:t>As of Tue 3/31/20 (yesterday):</a:t>
            </a:r>
          </a:p>
        </p:txBody>
      </p:sp>
      <p:pic>
        <p:nvPicPr>
          <p:cNvPr id="5" name="Picture 4">
            <a:extLst>
              <a:ext uri="{FF2B5EF4-FFF2-40B4-BE49-F238E27FC236}">
                <a16:creationId xmlns:a16="http://schemas.microsoft.com/office/drawing/2014/main" id="{00CED467-B210-4B4C-912F-3D75C3C4E82F}"/>
              </a:ext>
            </a:extLst>
          </p:cNvPr>
          <p:cNvPicPr>
            <a:picLocks noChangeAspect="1"/>
          </p:cNvPicPr>
          <p:nvPr/>
        </p:nvPicPr>
        <p:blipFill>
          <a:blip r:embed="rId2"/>
          <a:stretch>
            <a:fillRect/>
          </a:stretch>
        </p:blipFill>
        <p:spPr>
          <a:xfrm>
            <a:off x="0" y="634737"/>
            <a:ext cx="12192000" cy="6245475"/>
          </a:xfrm>
          <a:prstGeom prst="rect">
            <a:avLst/>
          </a:prstGeom>
        </p:spPr>
      </p:pic>
    </p:spTree>
    <p:extLst>
      <p:ext uri="{BB962C8B-B14F-4D97-AF65-F5344CB8AC3E}">
        <p14:creationId xmlns:p14="http://schemas.microsoft.com/office/powerpoint/2010/main" val="1680533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4F57C-E9FA-48EF-A57B-7D8866828121}"/>
              </a:ext>
            </a:extLst>
          </p:cNvPr>
          <p:cNvSpPr>
            <a:spLocks noGrp="1"/>
          </p:cNvSpPr>
          <p:nvPr>
            <p:ph idx="1"/>
          </p:nvPr>
        </p:nvSpPr>
        <p:spPr>
          <a:xfrm>
            <a:off x="266696" y="204643"/>
            <a:ext cx="10515600" cy="4351338"/>
          </a:xfrm>
        </p:spPr>
        <p:txBody>
          <a:bodyPr/>
          <a:lstStyle/>
          <a:p>
            <a:r>
              <a:rPr lang="en-US" dirty="0"/>
              <a:t>As of today at noon, Wed 4/1/20:</a:t>
            </a:r>
          </a:p>
        </p:txBody>
      </p:sp>
      <p:pic>
        <p:nvPicPr>
          <p:cNvPr id="4" name="Picture 3">
            <a:extLst>
              <a:ext uri="{FF2B5EF4-FFF2-40B4-BE49-F238E27FC236}">
                <a16:creationId xmlns:a16="http://schemas.microsoft.com/office/drawing/2014/main" id="{CD906DE2-12AF-4A4D-969C-300166DD379E}"/>
              </a:ext>
            </a:extLst>
          </p:cNvPr>
          <p:cNvPicPr>
            <a:picLocks noChangeAspect="1"/>
          </p:cNvPicPr>
          <p:nvPr/>
        </p:nvPicPr>
        <p:blipFill>
          <a:blip r:embed="rId2"/>
          <a:stretch>
            <a:fillRect/>
          </a:stretch>
        </p:blipFill>
        <p:spPr>
          <a:xfrm>
            <a:off x="0" y="597684"/>
            <a:ext cx="12192000" cy="6422915"/>
          </a:xfrm>
          <a:prstGeom prst="rect">
            <a:avLst/>
          </a:prstGeom>
        </p:spPr>
      </p:pic>
    </p:spTree>
    <p:extLst>
      <p:ext uri="{BB962C8B-B14F-4D97-AF65-F5344CB8AC3E}">
        <p14:creationId xmlns:p14="http://schemas.microsoft.com/office/powerpoint/2010/main" val="1433849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913B6C-BDF6-DF40-A60F-1A407AE6B9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0191" y="365125"/>
            <a:ext cx="8751618" cy="6176963"/>
          </a:xfrm>
        </p:spPr>
      </p:pic>
    </p:spTree>
    <p:extLst>
      <p:ext uri="{BB962C8B-B14F-4D97-AF65-F5344CB8AC3E}">
        <p14:creationId xmlns:p14="http://schemas.microsoft.com/office/powerpoint/2010/main" val="427967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4E4C-D932-48E1-87DF-B7AD38DCC341}"/>
              </a:ext>
            </a:extLst>
          </p:cNvPr>
          <p:cNvSpPr>
            <a:spLocks noGrp="1"/>
          </p:cNvSpPr>
          <p:nvPr>
            <p:ph type="title"/>
          </p:nvPr>
        </p:nvSpPr>
        <p:spPr>
          <a:xfrm>
            <a:off x="742465" y="241241"/>
            <a:ext cx="12192000" cy="1400433"/>
          </a:xfrm>
        </p:spPr>
        <p:txBody>
          <a:bodyPr>
            <a:normAutofit fontScale="90000"/>
          </a:bodyPr>
          <a:lstStyle/>
          <a:p>
            <a:r>
              <a:rPr lang="en-US" sz="3200" b="1" i="1" dirty="0">
                <a:effectLst>
                  <a:outerShdw blurRad="38100" dist="38100" dir="2700000" algn="tl">
                    <a:srgbClr val="000000">
                      <a:alpha val="43137"/>
                    </a:srgbClr>
                  </a:outerShdw>
                </a:effectLst>
              </a:rPr>
              <a:t>Columbia/Boone County </a:t>
            </a:r>
            <a:br>
              <a:rPr lang="en-US" sz="3200" b="1" i="1" dirty="0">
                <a:effectLst>
                  <a:outerShdw blurRad="38100" dist="38100" dir="2700000" algn="tl">
                    <a:srgbClr val="000000">
                      <a:alpha val="43137"/>
                    </a:srgbClr>
                  </a:outerShdw>
                </a:effectLst>
              </a:rPr>
            </a:br>
            <a:r>
              <a:rPr lang="en-US" sz="3200" b="1" i="1" dirty="0">
                <a:effectLst>
                  <a:outerShdw blurRad="38100" dist="38100" dir="2700000" algn="tl">
                    <a:srgbClr val="000000">
                      <a:alpha val="43137"/>
                    </a:srgbClr>
                  </a:outerShdw>
                </a:effectLst>
              </a:rPr>
              <a:t>Department of Public Health and Human Services </a:t>
            </a:r>
            <a:br>
              <a:rPr lang="en-US" sz="3200" b="1" dirty="0"/>
            </a:br>
            <a:r>
              <a:rPr lang="en-US" sz="3200" b="1" dirty="0"/>
              <a:t>End of Day Summary 3/21/20 (11 days ago)</a:t>
            </a:r>
          </a:p>
        </p:txBody>
      </p:sp>
      <p:pic>
        <p:nvPicPr>
          <p:cNvPr id="8" name="Picture 7">
            <a:extLst>
              <a:ext uri="{FF2B5EF4-FFF2-40B4-BE49-F238E27FC236}">
                <a16:creationId xmlns:a16="http://schemas.microsoft.com/office/drawing/2014/main" id="{348EB339-9F49-4E4F-8B21-F8E9A43604AC}"/>
              </a:ext>
            </a:extLst>
          </p:cNvPr>
          <p:cNvPicPr>
            <a:picLocks noChangeAspect="1"/>
          </p:cNvPicPr>
          <p:nvPr/>
        </p:nvPicPr>
        <p:blipFill>
          <a:blip r:embed="rId2"/>
          <a:stretch>
            <a:fillRect/>
          </a:stretch>
        </p:blipFill>
        <p:spPr>
          <a:xfrm>
            <a:off x="715831" y="2207115"/>
            <a:ext cx="10932569" cy="3492349"/>
          </a:xfrm>
          <a:prstGeom prst="rect">
            <a:avLst/>
          </a:prstGeom>
        </p:spPr>
      </p:pic>
    </p:spTree>
    <p:extLst>
      <p:ext uri="{BB962C8B-B14F-4D97-AF65-F5344CB8AC3E}">
        <p14:creationId xmlns:p14="http://schemas.microsoft.com/office/powerpoint/2010/main" val="1011011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4E4C-D932-48E1-87DF-B7AD38DCC341}"/>
              </a:ext>
            </a:extLst>
          </p:cNvPr>
          <p:cNvSpPr>
            <a:spLocks noGrp="1"/>
          </p:cNvSpPr>
          <p:nvPr>
            <p:ph type="title"/>
          </p:nvPr>
        </p:nvSpPr>
        <p:spPr>
          <a:xfrm>
            <a:off x="742465" y="241241"/>
            <a:ext cx="12192000" cy="1400433"/>
          </a:xfrm>
        </p:spPr>
        <p:txBody>
          <a:bodyPr>
            <a:normAutofit fontScale="90000"/>
          </a:bodyPr>
          <a:lstStyle/>
          <a:p>
            <a:r>
              <a:rPr lang="en-US" sz="3200" b="1" i="1" dirty="0">
                <a:effectLst>
                  <a:outerShdw blurRad="38100" dist="38100" dir="2700000" algn="tl">
                    <a:srgbClr val="000000">
                      <a:alpha val="43137"/>
                    </a:srgbClr>
                  </a:outerShdw>
                </a:effectLst>
              </a:rPr>
              <a:t>Columbia/Boone County </a:t>
            </a:r>
            <a:br>
              <a:rPr lang="en-US" sz="3200" b="1" i="1" dirty="0">
                <a:effectLst>
                  <a:outerShdw blurRad="38100" dist="38100" dir="2700000" algn="tl">
                    <a:srgbClr val="000000">
                      <a:alpha val="43137"/>
                    </a:srgbClr>
                  </a:outerShdw>
                </a:effectLst>
              </a:rPr>
            </a:br>
            <a:r>
              <a:rPr lang="en-US" sz="3200" b="1" i="1" dirty="0">
                <a:effectLst>
                  <a:outerShdw blurRad="38100" dist="38100" dir="2700000" algn="tl">
                    <a:srgbClr val="000000">
                      <a:alpha val="43137"/>
                    </a:srgbClr>
                  </a:outerShdw>
                </a:effectLst>
              </a:rPr>
              <a:t>Department of Public Health and Human Services </a:t>
            </a:r>
            <a:br>
              <a:rPr lang="en-US" sz="3200" b="1" dirty="0"/>
            </a:br>
            <a:r>
              <a:rPr lang="en-US" sz="3200" b="1" dirty="0"/>
              <a:t>End of Day Summary 3/23/20 (9 days ago)</a:t>
            </a:r>
          </a:p>
        </p:txBody>
      </p:sp>
      <p:pic>
        <p:nvPicPr>
          <p:cNvPr id="5" name="Picture 4">
            <a:extLst>
              <a:ext uri="{FF2B5EF4-FFF2-40B4-BE49-F238E27FC236}">
                <a16:creationId xmlns:a16="http://schemas.microsoft.com/office/drawing/2014/main" id="{14DC68D0-0306-4111-A64A-B67DF47D0671}"/>
              </a:ext>
            </a:extLst>
          </p:cNvPr>
          <p:cNvPicPr>
            <a:picLocks noChangeAspect="1"/>
          </p:cNvPicPr>
          <p:nvPr/>
        </p:nvPicPr>
        <p:blipFill>
          <a:blip r:embed="rId2"/>
          <a:stretch>
            <a:fillRect/>
          </a:stretch>
        </p:blipFill>
        <p:spPr>
          <a:xfrm>
            <a:off x="1233487" y="2161315"/>
            <a:ext cx="9725025" cy="3295650"/>
          </a:xfrm>
          <a:prstGeom prst="rect">
            <a:avLst/>
          </a:prstGeom>
        </p:spPr>
      </p:pic>
    </p:spTree>
    <p:extLst>
      <p:ext uri="{BB962C8B-B14F-4D97-AF65-F5344CB8AC3E}">
        <p14:creationId xmlns:p14="http://schemas.microsoft.com/office/powerpoint/2010/main" val="207642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4E4C-D932-48E1-87DF-B7AD38DCC341}"/>
              </a:ext>
            </a:extLst>
          </p:cNvPr>
          <p:cNvSpPr>
            <a:spLocks noGrp="1"/>
          </p:cNvSpPr>
          <p:nvPr>
            <p:ph type="title"/>
          </p:nvPr>
        </p:nvSpPr>
        <p:spPr>
          <a:xfrm>
            <a:off x="742465" y="241241"/>
            <a:ext cx="12192000" cy="1400433"/>
          </a:xfrm>
        </p:spPr>
        <p:txBody>
          <a:bodyPr>
            <a:normAutofit fontScale="90000"/>
          </a:bodyPr>
          <a:lstStyle/>
          <a:p>
            <a:r>
              <a:rPr lang="en-US" sz="3200" b="1" i="1" dirty="0">
                <a:effectLst>
                  <a:outerShdw blurRad="38100" dist="38100" dir="2700000" algn="tl">
                    <a:srgbClr val="000000">
                      <a:alpha val="43137"/>
                    </a:srgbClr>
                  </a:outerShdw>
                </a:effectLst>
              </a:rPr>
              <a:t>Columbia/Boone County </a:t>
            </a:r>
            <a:br>
              <a:rPr lang="en-US" sz="3200" b="1" i="1" dirty="0">
                <a:effectLst>
                  <a:outerShdw blurRad="38100" dist="38100" dir="2700000" algn="tl">
                    <a:srgbClr val="000000">
                      <a:alpha val="43137"/>
                    </a:srgbClr>
                  </a:outerShdw>
                </a:effectLst>
              </a:rPr>
            </a:br>
            <a:r>
              <a:rPr lang="en-US" sz="3200" b="1" i="1" dirty="0">
                <a:effectLst>
                  <a:outerShdw blurRad="38100" dist="38100" dir="2700000" algn="tl">
                    <a:srgbClr val="000000">
                      <a:alpha val="43137"/>
                    </a:srgbClr>
                  </a:outerShdw>
                </a:effectLst>
              </a:rPr>
              <a:t>Department of Public Health and Human Services </a:t>
            </a:r>
            <a:br>
              <a:rPr lang="en-US" sz="3200" b="1" dirty="0"/>
            </a:br>
            <a:r>
              <a:rPr lang="en-US" sz="3200" b="1" dirty="0"/>
              <a:t>End of Day Summary 3/26/20 (6 days ago)</a:t>
            </a:r>
          </a:p>
        </p:txBody>
      </p:sp>
      <p:pic>
        <p:nvPicPr>
          <p:cNvPr id="4" name="Picture 3">
            <a:extLst>
              <a:ext uri="{FF2B5EF4-FFF2-40B4-BE49-F238E27FC236}">
                <a16:creationId xmlns:a16="http://schemas.microsoft.com/office/drawing/2014/main" id="{659889B4-2BF0-4720-BC8B-85182FD8A811}"/>
              </a:ext>
            </a:extLst>
          </p:cNvPr>
          <p:cNvPicPr>
            <a:picLocks noChangeAspect="1"/>
          </p:cNvPicPr>
          <p:nvPr/>
        </p:nvPicPr>
        <p:blipFill>
          <a:blip r:embed="rId2"/>
          <a:stretch>
            <a:fillRect/>
          </a:stretch>
        </p:blipFill>
        <p:spPr>
          <a:xfrm>
            <a:off x="1685925" y="1890712"/>
            <a:ext cx="8820150" cy="3076575"/>
          </a:xfrm>
          <a:prstGeom prst="rect">
            <a:avLst/>
          </a:prstGeom>
        </p:spPr>
      </p:pic>
    </p:spTree>
    <p:extLst>
      <p:ext uri="{BB962C8B-B14F-4D97-AF65-F5344CB8AC3E}">
        <p14:creationId xmlns:p14="http://schemas.microsoft.com/office/powerpoint/2010/main" val="3069812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4E4C-D932-48E1-87DF-B7AD38DCC341}"/>
              </a:ext>
            </a:extLst>
          </p:cNvPr>
          <p:cNvSpPr>
            <a:spLocks noGrp="1"/>
          </p:cNvSpPr>
          <p:nvPr>
            <p:ph type="title"/>
          </p:nvPr>
        </p:nvSpPr>
        <p:spPr>
          <a:xfrm>
            <a:off x="742465" y="241241"/>
            <a:ext cx="12192000" cy="1400433"/>
          </a:xfrm>
        </p:spPr>
        <p:txBody>
          <a:bodyPr>
            <a:normAutofit fontScale="90000"/>
          </a:bodyPr>
          <a:lstStyle/>
          <a:p>
            <a:r>
              <a:rPr lang="en-US" sz="3200" b="1" i="1" dirty="0">
                <a:effectLst>
                  <a:outerShdw blurRad="38100" dist="38100" dir="2700000" algn="tl">
                    <a:srgbClr val="000000">
                      <a:alpha val="43137"/>
                    </a:srgbClr>
                  </a:outerShdw>
                </a:effectLst>
              </a:rPr>
              <a:t>Columbia/Boone County </a:t>
            </a:r>
            <a:br>
              <a:rPr lang="en-US" sz="3200" b="1" i="1" dirty="0">
                <a:effectLst>
                  <a:outerShdw blurRad="38100" dist="38100" dir="2700000" algn="tl">
                    <a:srgbClr val="000000">
                      <a:alpha val="43137"/>
                    </a:srgbClr>
                  </a:outerShdw>
                </a:effectLst>
              </a:rPr>
            </a:br>
            <a:r>
              <a:rPr lang="en-US" sz="3200" b="1" i="1" dirty="0">
                <a:effectLst>
                  <a:outerShdw blurRad="38100" dist="38100" dir="2700000" algn="tl">
                    <a:srgbClr val="000000">
                      <a:alpha val="43137"/>
                    </a:srgbClr>
                  </a:outerShdw>
                </a:effectLst>
              </a:rPr>
              <a:t>Department of Public Health and Human Services </a:t>
            </a:r>
            <a:br>
              <a:rPr lang="en-US" sz="3200" b="1" dirty="0"/>
            </a:br>
            <a:r>
              <a:rPr lang="en-US" sz="3200" b="1" dirty="0"/>
              <a:t>End of Day Summary 3/30/20 (2 days ago)</a:t>
            </a:r>
          </a:p>
        </p:txBody>
      </p:sp>
      <p:pic>
        <p:nvPicPr>
          <p:cNvPr id="4" name="Picture 3">
            <a:extLst>
              <a:ext uri="{FF2B5EF4-FFF2-40B4-BE49-F238E27FC236}">
                <a16:creationId xmlns:a16="http://schemas.microsoft.com/office/drawing/2014/main" id="{CA2D5624-1B79-4B7C-AEDB-75D9D3C6AEE8}"/>
              </a:ext>
            </a:extLst>
          </p:cNvPr>
          <p:cNvPicPr>
            <a:picLocks noChangeAspect="1"/>
          </p:cNvPicPr>
          <p:nvPr/>
        </p:nvPicPr>
        <p:blipFill>
          <a:blip r:embed="rId2"/>
          <a:stretch>
            <a:fillRect/>
          </a:stretch>
        </p:blipFill>
        <p:spPr>
          <a:xfrm>
            <a:off x="1395649" y="1852612"/>
            <a:ext cx="8319851" cy="3623514"/>
          </a:xfrm>
          <a:prstGeom prst="rect">
            <a:avLst/>
          </a:prstGeom>
        </p:spPr>
      </p:pic>
    </p:spTree>
    <p:extLst>
      <p:ext uri="{BB962C8B-B14F-4D97-AF65-F5344CB8AC3E}">
        <p14:creationId xmlns:p14="http://schemas.microsoft.com/office/powerpoint/2010/main" val="3318133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lstStyle/>
          <a:p>
            <a:r>
              <a:rPr lang="en-US" dirty="0"/>
              <a:t>What is COVID-19?</a:t>
            </a:r>
          </a:p>
          <a:p>
            <a:r>
              <a:rPr lang="en-US" dirty="0"/>
              <a:t>Am I at risk?</a:t>
            </a:r>
          </a:p>
          <a:p>
            <a:r>
              <a:rPr lang="en-US" dirty="0"/>
              <a:t>COVID-19 is coming!</a:t>
            </a:r>
          </a:p>
          <a:p>
            <a:r>
              <a:rPr lang="en-US" dirty="0"/>
              <a:t>#</a:t>
            </a:r>
            <a:r>
              <a:rPr lang="en-US" dirty="0" err="1"/>
              <a:t>FlattenTheCurve</a:t>
            </a:r>
            <a:endParaRPr lang="en-US" dirty="0"/>
          </a:p>
          <a:p>
            <a:r>
              <a:rPr lang="en-US" dirty="0"/>
              <a:t>How to Help</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366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4E4C-D932-48E1-87DF-B7AD38DCC341}"/>
              </a:ext>
            </a:extLst>
          </p:cNvPr>
          <p:cNvSpPr>
            <a:spLocks noGrp="1"/>
          </p:cNvSpPr>
          <p:nvPr>
            <p:ph type="title"/>
          </p:nvPr>
        </p:nvSpPr>
        <p:spPr>
          <a:xfrm>
            <a:off x="742465" y="241241"/>
            <a:ext cx="12192000" cy="1400433"/>
          </a:xfrm>
        </p:spPr>
        <p:txBody>
          <a:bodyPr>
            <a:normAutofit fontScale="90000"/>
          </a:bodyPr>
          <a:lstStyle/>
          <a:p>
            <a:r>
              <a:rPr lang="en-US" sz="3200" b="1" i="1" dirty="0">
                <a:effectLst>
                  <a:outerShdw blurRad="38100" dist="38100" dir="2700000" algn="tl">
                    <a:srgbClr val="000000">
                      <a:alpha val="43137"/>
                    </a:srgbClr>
                  </a:outerShdw>
                </a:effectLst>
              </a:rPr>
              <a:t>Columbia/Boone County </a:t>
            </a:r>
            <a:br>
              <a:rPr lang="en-US" sz="3200" b="1" i="1" dirty="0">
                <a:effectLst>
                  <a:outerShdw blurRad="38100" dist="38100" dir="2700000" algn="tl">
                    <a:srgbClr val="000000">
                      <a:alpha val="43137"/>
                    </a:srgbClr>
                  </a:outerShdw>
                </a:effectLst>
              </a:rPr>
            </a:br>
            <a:r>
              <a:rPr lang="en-US" sz="3200" b="1" i="1" dirty="0">
                <a:effectLst>
                  <a:outerShdw blurRad="38100" dist="38100" dir="2700000" algn="tl">
                    <a:srgbClr val="000000">
                      <a:alpha val="43137"/>
                    </a:srgbClr>
                  </a:outerShdw>
                </a:effectLst>
              </a:rPr>
              <a:t>Department of Public Health and Human Services </a:t>
            </a:r>
            <a:br>
              <a:rPr lang="en-US" sz="3200" b="1" dirty="0"/>
            </a:br>
            <a:r>
              <a:rPr lang="en-US" sz="3200" b="1" dirty="0"/>
              <a:t>End of Day Summary 3/31/20 (yesterday)</a:t>
            </a:r>
          </a:p>
        </p:txBody>
      </p:sp>
      <p:pic>
        <p:nvPicPr>
          <p:cNvPr id="6" name="Picture 5">
            <a:extLst>
              <a:ext uri="{FF2B5EF4-FFF2-40B4-BE49-F238E27FC236}">
                <a16:creationId xmlns:a16="http://schemas.microsoft.com/office/drawing/2014/main" id="{4E3081A5-606E-4FDB-883A-168C79351821}"/>
              </a:ext>
            </a:extLst>
          </p:cNvPr>
          <p:cNvPicPr>
            <a:picLocks noChangeAspect="1"/>
          </p:cNvPicPr>
          <p:nvPr/>
        </p:nvPicPr>
        <p:blipFill>
          <a:blip r:embed="rId2"/>
          <a:stretch>
            <a:fillRect/>
          </a:stretch>
        </p:blipFill>
        <p:spPr>
          <a:xfrm>
            <a:off x="2230578" y="1962149"/>
            <a:ext cx="8240070" cy="3822201"/>
          </a:xfrm>
          <a:prstGeom prst="rect">
            <a:avLst/>
          </a:prstGeom>
        </p:spPr>
      </p:pic>
    </p:spTree>
    <p:extLst>
      <p:ext uri="{BB962C8B-B14F-4D97-AF65-F5344CB8AC3E}">
        <p14:creationId xmlns:p14="http://schemas.microsoft.com/office/powerpoint/2010/main" val="1046587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2DF0-919F-4331-86A8-878121A5C8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8061EA-6995-4A1C-93EB-C12DBCEC794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AEC6E26-69E5-48F6-B779-8BC4E5932905}"/>
              </a:ext>
            </a:extLst>
          </p:cNvPr>
          <p:cNvPicPr>
            <a:picLocks noChangeAspect="1"/>
          </p:cNvPicPr>
          <p:nvPr/>
        </p:nvPicPr>
        <p:blipFill>
          <a:blip r:embed="rId2"/>
          <a:stretch>
            <a:fillRect/>
          </a:stretch>
        </p:blipFill>
        <p:spPr>
          <a:xfrm>
            <a:off x="0" y="135178"/>
            <a:ext cx="12192000" cy="6388477"/>
          </a:xfrm>
          <a:prstGeom prst="rect">
            <a:avLst/>
          </a:prstGeom>
        </p:spPr>
      </p:pic>
      <p:sp>
        <p:nvSpPr>
          <p:cNvPr id="5" name="Rectangle 5">
            <a:extLst>
              <a:ext uri="{FF2B5EF4-FFF2-40B4-BE49-F238E27FC236}">
                <a16:creationId xmlns:a16="http://schemas.microsoft.com/office/drawing/2014/main" id="{C3AFA776-EB55-49ED-A192-77DAAD650B68}"/>
              </a:ext>
            </a:extLst>
          </p:cNvPr>
          <p:cNvSpPr>
            <a:spLocks noChangeArrowheads="1"/>
          </p:cNvSpPr>
          <p:nvPr/>
        </p:nvSpPr>
        <p:spPr bwMode="auto">
          <a:xfrm>
            <a:off x="8978608" y="6584224"/>
            <a:ext cx="1059623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nSpc>
                <a:spcPct val="90000"/>
              </a:lnSpc>
              <a:spcBef>
                <a:spcPct val="30000"/>
              </a:spcBef>
              <a:buClrTx/>
              <a:buSzTx/>
              <a:buFontTx/>
              <a:buNone/>
            </a:pPr>
            <a:r>
              <a:rPr lang="en-US" sz="1600" dirty="0">
                <a:hlinkClick r:id="rId3"/>
              </a:rPr>
              <a:t>covid19.healthdata.org/projections</a:t>
            </a:r>
            <a:endParaRPr lang="en-US" altLang="en-US" sz="1600" dirty="0">
              <a:latin typeface="Arial" panose="020B0604020202020204" pitchFamily="34" charset="0"/>
            </a:endParaRPr>
          </a:p>
        </p:txBody>
      </p:sp>
    </p:spTree>
    <p:extLst>
      <p:ext uri="{BB962C8B-B14F-4D97-AF65-F5344CB8AC3E}">
        <p14:creationId xmlns:p14="http://schemas.microsoft.com/office/powerpoint/2010/main" val="1842524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2DF0-919F-4331-86A8-878121A5C8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8061EA-6995-4A1C-93EB-C12DBCEC7944}"/>
              </a:ext>
            </a:extLst>
          </p:cNvPr>
          <p:cNvSpPr>
            <a:spLocks noGrp="1"/>
          </p:cNvSpPr>
          <p:nvPr>
            <p:ph idx="1"/>
          </p:nvPr>
        </p:nvSpPr>
        <p:spPr/>
        <p:txBody>
          <a:bodyPr/>
          <a:lstStyle/>
          <a:p>
            <a:endParaRPr lang="en-US"/>
          </a:p>
        </p:txBody>
      </p:sp>
      <p:sp>
        <p:nvSpPr>
          <p:cNvPr id="5" name="Rectangle 5">
            <a:extLst>
              <a:ext uri="{FF2B5EF4-FFF2-40B4-BE49-F238E27FC236}">
                <a16:creationId xmlns:a16="http://schemas.microsoft.com/office/drawing/2014/main" id="{C3AFA776-EB55-49ED-A192-77DAAD650B68}"/>
              </a:ext>
            </a:extLst>
          </p:cNvPr>
          <p:cNvSpPr>
            <a:spLocks noChangeArrowheads="1"/>
          </p:cNvSpPr>
          <p:nvPr/>
        </p:nvSpPr>
        <p:spPr bwMode="auto">
          <a:xfrm>
            <a:off x="8978608" y="6584224"/>
            <a:ext cx="1059623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nSpc>
                <a:spcPct val="90000"/>
              </a:lnSpc>
              <a:spcBef>
                <a:spcPct val="30000"/>
              </a:spcBef>
              <a:buClrTx/>
              <a:buSzTx/>
              <a:buFontTx/>
              <a:buNone/>
            </a:pPr>
            <a:r>
              <a:rPr lang="en-US" sz="1600" dirty="0">
                <a:hlinkClick r:id="rId2"/>
              </a:rPr>
              <a:t>covid19.healthdata.org/projections</a:t>
            </a:r>
            <a:endParaRPr lang="en-US" altLang="en-US" sz="1600" dirty="0">
              <a:latin typeface="Arial" panose="020B0604020202020204" pitchFamily="34" charset="0"/>
            </a:endParaRPr>
          </a:p>
        </p:txBody>
      </p:sp>
      <p:pic>
        <p:nvPicPr>
          <p:cNvPr id="6" name="Picture 5">
            <a:extLst>
              <a:ext uri="{FF2B5EF4-FFF2-40B4-BE49-F238E27FC236}">
                <a16:creationId xmlns:a16="http://schemas.microsoft.com/office/drawing/2014/main" id="{855D60D4-5BF2-4D18-856D-47665E2202DF}"/>
              </a:ext>
            </a:extLst>
          </p:cNvPr>
          <p:cNvPicPr>
            <a:picLocks noChangeAspect="1"/>
          </p:cNvPicPr>
          <p:nvPr/>
        </p:nvPicPr>
        <p:blipFill>
          <a:blip r:embed="rId3"/>
          <a:stretch>
            <a:fillRect/>
          </a:stretch>
        </p:blipFill>
        <p:spPr>
          <a:xfrm>
            <a:off x="0" y="263266"/>
            <a:ext cx="12192000" cy="6331468"/>
          </a:xfrm>
          <a:prstGeom prst="rect">
            <a:avLst/>
          </a:prstGeom>
        </p:spPr>
      </p:pic>
    </p:spTree>
    <p:extLst>
      <p:ext uri="{BB962C8B-B14F-4D97-AF65-F5344CB8AC3E}">
        <p14:creationId xmlns:p14="http://schemas.microsoft.com/office/powerpoint/2010/main" val="1580905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lstStyle/>
          <a:p>
            <a:r>
              <a:rPr lang="en-US" dirty="0"/>
              <a:t>What is COVID-19?</a:t>
            </a:r>
          </a:p>
          <a:p>
            <a:r>
              <a:rPr lang="en-US" dirty="0"/>
              <a:t>Am I at risk?</a:t>
            </a:r>
          </a:p>
          <a:p>
            <a:r>
              <a:rPr lang="en-US" dirty="0"/>
              <a:t>COVID-19 is coming!</a:t>
            </a:r>
          </a:p>
          <a:p>
            <a:r>
              <a:rPr lang="en-US" b="1" dirty="0">
                <a:highlight>
                  <a:srgbClr val="FF0000"/>
                </a:highlight>
              </a:rPr>
              <a:t>#</a:t>
            </a:r>
            <a:r>
              <a:rPr lang="en-US" b="1" dirty="0" err="1">
                <a:highlight>
                  <a:srgbClr val="FF0000"/>
                </a:highlight>
              </a:rPr>
              <a:t>FlattenTheCurve</a:t>
            </a:r>
            <a:endParaRPr lang="en-US" b="1" dirty="0">
              <a:highlight>
                <a:srgbClr val="FF0000"/>
              </a:highlight>
            </a:endParaRPr>
          </a:p>
          <a:p>
            <a:r>
              <a:rPr lang="en-US" dirty="0"/>
              <a:t>How to Help</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041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4F57C-E9FA-48EF-A57B-7D8866828121}"/>
              </a:ext>
            </a:extLst>
          </p:cNvPr>
          <p:cNvSpPr>
            <a:spLocks noGrp="1"/>
          </p:cNvSpPr>
          <p:nvPr>
            <p:ph idx="1"/>
          </p:nvPr>
        </p:nvSpPr>
        <p:spPr>
          <a:xfrm>
            <a:off x="266696" y="204643"/>
            <a:ext cx="10515600" cy="4351338"/>
          </a:xfrm>
        </p:spPr>
        <p:txBody>
          <a:bodyPr/>
          <a:lstStyle/>
          <a:p>
            <a:r>
              <a:rPr lang="en-US" dirty="0"/>
              <a:t>From Tue 3/10/20 webinar, Medical Society of Virginia:</a:t>
            </a:r>
          </a:p>
        </p:txBody>
      </p:sp>
      <p:pic>
        <p:nvPicPr>
          <p:cNvPr id="5" name="Picture 4">
            <a:extLst>
              <a:ext uri="{FF2B5EF4-FFF2-40B4-BE49-F238E27FC236}">
                <a16:creationId xmlns:a16="http://schemas.microsoft.com/office/drawing/2014/main" id="{3104346B-776C-417C-B6D3-0E2E1922667C}"/>
              </a:ext>
            </a:extLst>
          </p:cNvPr>
          <p:cNvPicPr/>
          <p:nvPr/>
        </p:nvPicPr>
        <p:blipFill>
          <a:blip r:embed="rId3"/>
          <a:stretch>
            <a:fillRect/>
          </a:stretch>
        </p:blipFill>
        <p:spPr>
          <a:xfrm>
            <a:off x="1275127" y="766078"/>
            <a:ext cx="9404058" cy="5777335"/>
          </a:xfrm>
          <a:prstGeom prst="rect">
            <a:avLst/>
          </a:prstGeom>
        </p:spPr>
      </p:pic>
    </p:spTree>
    <p:extLst>
      <p:ext uri="{BB962C8B-B14F-4D97-AF65-F5344CB8AC3E}">
        <p14:creationId xmlns:p14="http://schemas.microsoft.com/office/powerpoint/2010/main" val="4049229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4F57C-E9FA-48EF-A57B-7D8866828121}"/>
              </a:ext>
            </a:extLst>
          </p:cNvPr>
          <p:cNvSpPr>
            <a:spLocks noGrp="1"/>
          </p:cNvSpPr>
          <p:nvPr>
            <p:ph idx="1"/>
          </p:nvPr>
        </p:nvSpPr>
        <p:spPr>
          <a:xfrm>
            <a:off x="266696" y="204643"/>
            <a:ext cx="10515600" cy="4351338"/>
          </a:xfrm>
        </p:spPr>
        <p:txBody>
          <a:bodyPr/>
          <a:lstStyle/>
          <a:p>
            <a:r>
              <a:rPr lang="en-US" dirty="0"/>
              <a:t>From Tue 3/10/20 webinar, Medical Society of Virginia:</a:t>
            </a:r>
          </a:p>
        </p:txBody>
      </p:sp>
      <p:pic>
        <p:nvPicPr>
          <p:cNvPr id="4" name="Picture 3">
            <a:extLst>
              <a:ext uri="{FF2B5EF4-FFF2-40B4-BE49-F238E27FC236}">
                <a16:creationId xmlns:a16="http://schemas.microsoft.com/office/drawing/2014/main" id="{8D2ED708-1AD1-4E34-A2E2-071514131B96}"/>
              </a:ext>
            </a:extLst>
          </p:cNvPr>
          <p:cNvPicPr/>
          <p:nvPr/>
        </p:nvPicPr>
        <p:blipFill>
          <a:blip r:embed="rId3"/>
          <a:stretch>
            <a:fillRect/>
          </a:stretch>
        </p:blipFill>
        <p:spPr>
          <a:xfrm>
            <a:off x="1593907" y="696286"/>
            <a:ext cx="8741329" cy="5704514"/>
          </a:xfrm>
          <a:prstGeom prst="rect">
            <a:avLst/>
          </a:prstGeom>
        </p:spPr>
      </p:pic>
    </p:spTree>
    <p:extLst>
      <p:ext uri="{BB962C8B-B14F-4D97-AF65-F5344CB8AC3E}">
        <p14:creationId xmlns:p14="http://schemas.microsoft.com/office/powerpoint/2010/main" val="3943848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503C0E-F002-45DE-806A-2CC4FB3D643E}"/>
              </a:ext>
            </a:extLst>
          </p:cNvPr>
          <p:cNvPicPr>
            <a:picLocks noChangeAspect="1"/>
          </p:cNvPicPr>
          <p:nvPr/>
        </p:nvPicPr>
        <p:blipFill>
          <a:blip r:embed="rId2"/>
          <a:stretch>
            <a:fillRect/>
          </a:stretch>
        </p:blipFill>
        <p:spPr>
          <a:xfrm>
            <a:off x="579244" y="1253331"/>
            <a:ext cx="11033512" cy="4351337"/>
          </a:xfrm>
          <a:prstGeom prst="rect">
            <a:avLst/>
          </a:prstGeom>
        </p:spPr>
      </p:pic>
    </p:spTree>
    <p:extLst>
      <p:ext uri="{BB962C8B-B14F-4D97-AF65-F5344CB8AC3E}">
        <p14:creationId xmlns:p14="http://schemas.microsoft.com/office/powerpoint/2010/main" val="870242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1C33-04B9-4E2E-9227-063B80FFF862}"/>
              </a:ext>
            </a:extLst>
          </p:cNvPr>
          <p:cNvSpPr>
            <a:spLocks noGrp="1"/>
          </p:cNvSpPr>
          <p:nvPr>
            <p:ph type="title"/>
          </p:nvPr>
        </p:nvSpPr>
        <p:spPr>
          <a:xfrm>
            <a:off x="8491992" y="172995"/>
            <a:ext cx="3321067" cy="6116487"/>
          </a:xfrm>
        </p:spPr>
        <p:txBody>
          <a:bodyPr/>
          <a:lstStyle/>
          <a:p>
            <a:r>
              <a:rPr lang="en-US" b="1" dirty="0"/>
              <a:t>1918 Flu Pandemic: </a:t>
            </a:r>
            <a:r>
              <a:rPr lang="en-US" sz="4000" i="1" dirty="0"/>
              <a:t>Effect of delaying preventative measures </a:t>
            </a:r>
            <a:br>
              <a:rPr lang="en-US" sz="4000" dirty="0"/>
            </a:br>
            <a:br>
              <a:rPr lang="en-US" dirty="0"/>
            </a:br>
            <a:r>
              <a:rPr lang="en-US" b="1" dirty="0"/>
              <a:t>Philadelphia and St Louis</a:t>
            </a:r>
          </a:p>
        </p:txBody>
      </p:sp>
      <p:pic>
        <p:nvPicPr>
          <p:cNvPr id="7" name="Content Placeholder 6">
            <a:extLst>
              <a:ext uri="{FF2B5EF4-FFF2-40B4-BE49-F238E27FC236}">
                <a16:creationId xmlns:a16="http://schemas.microsoft.com/office/drawing/2014/main" id="{A2394ED7-B871-4B3D-B915-924DED609E0D}"/>
              </a:ext>
            </a:extLst>
          </p:cNvPr>
          <p:cNvPicPr>
            <a:picLocks noGrp="1" noChangeAspect="1"/>
          </p:cNvPicPr>
          <p:nvPr>
            <p:ph idx="1"/>
          </p:nvPr>
        </p:nvPicPr>
        <p:blipFill>
          <a:blip r:embed="rId3"/>
          <a:stretch>
            <a:fillRect/>
          </a:stretch>
        </p:blipFill>
        <p:spPr>
          <a:xfrm>
            <a:off x="128313" y="0"/>
            <a:ext cx="8183816" cy="6858000"/>
          </a:xfrm>
          <a:prstGeom prst="rect">
            <a:avLst/>
          </a:prstGeom>
        </p:spPr>
      </p:pic>
    </p:spTree>
    <p:extLst>
      <p:ext uri="{BB962C8B-B14F-4D97-AF65-F5344CB8AC3E}">
        <p14:creationId xmlns:p14="http://schemas.microsoft.com/office/powerpoint/2010/main" val="3973052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normAutofit lnSpcReduction="10000"/>
          </a:bodyPr>
          <a:lstStyle/>
          <a:p>
            <a:r>
              <a:rPr lang="en-US" dirty="0"/>
              <a:t>What is COVID-19?</a:t>
            </a:r>
          </a:p>
          <a:p>
            <a:r>
              <a:rPr lang="en-US" dirty="0"/>
              <a:t>Am I at risk?</a:t>
            </a:r>
          </a:p>
          <a:p>
            <a:r>
              <a:rPr lang="en-US" dirty="0"/>
              <a:t>COVID-19 is coming!</a:t>
            </a:r>
          </a:p>
          <a:p>
            <a:r>
              <a:rPr lang="en-US" dirty="0"/>
              <a:t>#</a:t>
            </a:r>
            <a:r>
              <a:rPr lang="en-US" dirty="0" err="1"/>
              <a:t>FlattenTheCurve</a:t>
            </a:r>
            <a:endParaRPr lang="en-US" dirty="0"/>
          </a:p>
          <a:p>
            <a:r>
              <a:rPr lang="en-US" b="1" dirty="0">
                <a:highlight>
                  <a:srgbClr val="FF0000"/>
                </a:highlight>
              </a:rPr>
              <a:t>How to Help</a:t>
            </a:r>
          </a:p>
          <a:p>
            <a:pPr lvl="1"/>
            <a:r>
              <a:rPr lang="en-US" dirty="0"/>
              <a:t>1) Shelter-in-Place</a:t>
            </a:r>
          </a:p>
          <a:p>
            <a:pPr lvl="1"/>
            <a:r>
              <a:rPr lang="en-US" dirty="0"/>
              <a:t>2) como.gov =&gt; CoMoHelps.org</a:t>
            </a:r>
          </a:p>
          <a:p>
            <a:pPr lvl="1"/>
            <a:r>
              <a:rPr lang="en-US" dirty="0"/>
              <a:t>3) Stay current</a:t>
            </a:r>
          </a:p>
          <a:p>
            <a:pPr lvl="1"/>
            <a:r>
              <a:rPr lang="en-US" dirty="0"/>
              <a:t>4) Donate blood</a:t>
            </a:r>
          </a:p>
          <a:p>
            <a:pPr lvl="1"/>
            <a:r>
              <a:rPr lang="en-US" dirty="0"/>
              <a:t>5) Get organized</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162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normAutofit lnSpcReduction="10000"/>
          </a:bodyPr>
          <a:lstStyle/>
          <a:p>
            <a:r>
              <a:rPr lang="en-US" dirty="0"/>
              <a:t>What is COVID-19?</a:t>
            </a:r>
          </a:p>
          <a:p>
            <a:r>
              <a:rPr lang="en-US" dirty="0"/>
              <a:t>Am I at risk?</a:t>
            </a:r>
          </a:p>
          <a:p>
            <a:r>
              <a:rPr lang="en-US" dirty="0"/>
              <a:t>COVID-19 is coming!</a:t>
            </a:r>
          </a:p>
          <a:p>
            <a:r>
              <a:rPr lang="en-US" dirty="0"/>
              <a:t>#</a:t>
            </a:r>
            <a:r>
              <a:rPr lang="en-US" dirty="0" err="1"/>
              <a:t>FlattenTheCurve</a:t>
            </a:r>
            <a:endParaRPr lang="en-US" dirty="0"/>
          </a:p>
          <a:p>
            <a:r>
              <a:rPr lang="en-US" b="1" dirty="0"/>
              <a:t>How to Help</a:t>
            </a:r>
          </a:p>
          <a:p>
            <a:pPr lvl="1"/>
            <a:r>
              <a:rPr lang="en-US" b="1" dirty="0">
                <a:highlight>
                  <a:srgbClr val="FF0000"/>
                </a:highlight>
              </a:rPr>
              <a:t>1) Shelter-in-Place</a:t>
            </a:r>
          </a:p>
          <a:p>
            <a:pPr lvl="1"/>
            <a:r>
              <a:rPr lang="en-US" dirty="0"/>
              <a:t>2) como.gov =&gt; CoMoHelps.org</a:t>
            </a:r>
          </a:p>
          <a:p>
            <a:pPr lvl="1"/>
            <a:r>
              <a:rPr lang="en-US" dirty="0"/>
              <a:t>3) Stay current</a:t>
            </a:r>
          </a:p>
          <a:p>
            <a:pPr lvl="1"/>
            <a:r>
              <a:rPr lang="en-US" dirty="0"/>
              <a:t>4) Donate blood</a:t>
            </a:r>
          </a:p>
          <a:p>
            <a:pPr lvl="1"/>
            <a:r>
              <a:rPr lang="en-US" dirty="0"/>
              <a:t>5) Get organized</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4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lstStyle/>
          <a:p>
            <a:r>
              <a:rPr lang="en-US" b="1" dirty="0">
                <a:highlight>
                  <a:srgbClr val="FF0000"/>
                </a:highlight>
              </a:rPr>
              <a:t>What is COVID-19?</a:t>
            </a:r>
          </a:p>
          <a:p>
            <a:r>
              <a:rPr lang="en-US" dirty="0"/>
              <a:t>Am I at risk?</a:t>
            </a:r>
          </a:p>
          <a:p>
            <a:r>
              <a:rPr lang="en-US" dirty="0"/>
              <a:t>COVID-19 is coming!</a:t>
            </a:r>
          </a:p>
          <a:p>
            <a:r>
              <a:rPr lang="en-US" dirty="0"/>
              <a:t>#</a:t>
            </a:r>
            <a:r>
              <a:rPr lang="en-US" dirty="0" err="1"/>
              <a:t>FlattenTheCurve</a:t>
            </a:r>
            <a:endParaRPr lang="en-US" dirty="0"/>
          </a:p>
          <a:p>
            <a:r>
              <a:rPr lang="en-US" dirty="0"/>
              <a:t>How to Help</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12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3CAA6-F09D-46E7-82A6-7BA4B60A04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DDA9A4-9475-4E5C-87B7-A4793F22BFD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99E733B-91C2-431F-8A90-9DFD74F23651}"/>
              </a:ext>
            </a:extLst>
          </p:cNvPr>
          <p:cNvPicPr>
            <a:picLocks noChangeAspect="1"/>
          </p:cNvPicPr>
          <p:nvPr/>
        </p:nvPicPr>
        <p:blipFill>
          <a:blip r:embed="rId2"/>
          <a:stretch>
            <a:fillRect/>
          </a:stretch>
        </p:blipFill>
        <p:spPr>
          <a:xfrm>
            <a:off x="542925" y="641032"/>
            <a:ext cx="11106150" cy="3914775"/>
          </a:xfrm>
          <a:prstGeom prst="rect">
            <a:avLst/>
          </a:prstGeom>
        </p:spPr>
      </p:pic>
    </p:spTree>
    <p:extLst>
      <p:ext uri="{BB962C8B-B14F-4D97-AF65-F5344CB8AC3E}">
        <p14:creationId xmlns:p14="http://schemas.microsoft.com/office/powerpoint/2010/main" val="950289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2D903-FD3B-5C40-9075-3C869A053AA7}"/>
              </a:ext>
            </a:extLst>
          </p:cNvPr>
          <p:cNvPicPr>
            <a:picLocks noChangeAspect="1"/>
          </p:cNvPicPr>
          <p:nvPr/>
        </p:nvPicPr>
        <p:blipFill>
          <a:blip r:embed="rId3"/>
          <a:stretch>
            <a:fillRect/>
          </a:stretch>
        </p:blipFill>
        <p:spPr>
          <a:xfrm>
            <a:off x="1646944" y="0"/>
            <a:ext cx="8898111" cy="6858000"/>
          </a:xfrm>
          <a:prstGeom prst="rect">
            <a:avLst/>
          </a:prstGeom>
        </p:spPr>
      </p:pic>
    </p:spTree>
    <p:extLst>
      <p:ext uri="{BB962C8B-B14F-4D97-AF65-F5344CB8AC3E}">
        <p14:creationId xmlns:p14="http://schemas.microsoft.com/office/powerpoint/2010/main" val="2558238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descr="A screenshot of a map&#10;&#10;Description automatically generated">
            <a:extLst>
              <a:ext uri="{FF2B5EF4-FFF2-40B4-BE49-F238E27FC236}">
                <a16:creationId xmlns:a16="http://schemas.microsoft.com/office/drawing/2014/main" id="{9B5E1683-5356-C64C-BAC0-77289E8B13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8114" y="496382"/>
            <a:ext cx="8710638" cy="5865236"/>
          </a:xfrm>
        </p:spPr>
      </p:pic>
    </p:spTree>
    <p:extLst>
      <p:ext uri="{BB962C8B-B14F-4D97-AF65-F5344CB8AC3E}">
        <p14:creationId xmlns:p14="http://schemas.microsoft.com/office/powerpoint/2010/main" val="1861735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CD689-60D6-457D-9AA3-AD6E9D6543FA}"/>
              </a:ext>
            </a:extLst>
          </p:cNvPr>
          <p:cNvPicPr>
            <a:picLocks noChangeAspect="1"/>
          </p:cNvPicPr>
          <p:nvPr/>
        </p:nvPicPr>
        <p:blipFill>
          <a:blip r:embed="rId3"/>
          <a:stretch>
            <a:fillRect/>
          </a:stretch>
        </p:blipFill>
        <p:spPr>
          <a:xfrm>
            <a:off x="450237" y="192616"/>
            <a:ext cx="9217745" cy="6287967"/>
          </a:xfrm>
          <a:prstGeom prst="rect">
            <a:avLst/>
          </a:prstGeom>
        </p:spPr>
      </p:pic>
    </p:spTree>
    <p:extLst>
      <p:ext uri="{BB962C8B-B14F-4D97-AF65-F5344CB8AC3E}">
        <p14:creationId xmlns:p14="http://schemas.microsoft.com/office/powerpoint/2010/main" val="3240524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7EF54-0191-467C-B85A-9EEA894B6A58}"/>
              </a:ext>
            </a:extLst>
          </p:cNvPr>
          <p:cNvPicPr>
            <a:picLocks noChangeAspect="1"/>
          </p:cNvPicPr>
          <p:nvPr/>
        </p:nvPicPr>
        <p:blipFill>
          <a:blip r:embed="rId2"/>
          <a:stretch>
            <a:fillRect/>
          </a:stretch>
        </p:blipFill>
        <p:spPr>
          <a:xfrm>
            <a:off x="239278" y="330322"/>
            <a:ext cx="10532291" cy="5967735"/>
          </a:xfrm>
          <a:prstGeom prst="rect">
            <a:avLst/>
          </a:prstGeom>
        </p:spPr>
      </p:pic>
      <p:pic>
        <p:nvPicPr>
          <p:cNvPr id="4" name="Picture 3">
            <a:extLst>
              <a:ext uri="{FF2B5EF4-FFF2-40B4-BE49-F238E27FC236}">
                <a16:creationId xmlns:a16="http://schemas.microsoft.com/office/drawing/2014/main" id="{4EB2401C-4090-49FF-A338-960CD6C5E4F2}"/>
              </a:ext>
            </a:extLst>
          </p:cNvPr>
          <p:cNvPicPr>
            <a:picLocks noChangeAspect="1"/>
          </p:cNvPicPr>
          <p:nvPr/>
        </p:nvPicPr>
        <p:blipFill>
          <a:blip r:embed="rId3"/>
          <a:stretch>
            <a:fillRect/>
          </a:stretch>
        </p:blipFill>
        <p:spPr>
          <a:xfrm>
            <a:off x="6729573" y="4474266"/>
            <a:ext cx="5057475" cy="2053411"/>
          </a:xfrm>
          <a:prstGeom prst="rect">
            <a:avLst/>
          </a:prstGeom>
        </p:spPr>
      </p:pic>
    </p:spTree>
    <p:extLst>
      <p:ext uri="{BB962C8B-B14F-4D97-AF65-F5344CB8AC3E}">
        <p14:creationId xmlns:p14="http://schemas.microsoft.com/office/powerpoint/2010/main" val="1628764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normAutofit lnSpcReduction="10000"/>
          </a:bodyPr>
          <a:lstStyle/>
          <a:p>
            <a:r>
              <a:rPr lang="en-US" dirty="0"/>
              <a:t>What is COVID-19?</a:t>
            </a:r>
          </a:p>
          <a:p>
            <a:r>
              <a:rPr lang="en-US" dirty="0"/>
              <a:t>Am I at risk?</a:t>
            </a:r>
          </a:p>
          <a:p>
            <a:r>
              <a:rPr lang="en-US" dirty="0"/>
              <a:t>COVID-19 is coming!</a:t>
            </a:r>
          </a:p>
          <a:p>
            <a:r>
              <a:rPr lang="en-US" dirty="0"/>
              <a:t>#</a:t>
            </a:r>
            <a:r>
              <a:rPr lang="en-US" dirty="0" err="1"/>
              <a:t>FlattenTheCurve</a:t>
            </a:r>
            <a:endParaRPr lang="en-US" dirty="0"/>
          </a:p>
          <a:p>
            <a:r>
              <a:rPr lang="en-US" b="1" dirty="0"/>
              <a:t>How to Help</a:t>
            </a:r>
          </a:p>
          <a:p>
            <a:pPr lvl="1"/>
            <a:r>
              <a:rPr lang="en-US" dirty="0"/>
              <a:t>1) Shelter-in-Place</a:t>
            </a:r>
          </a:p>
          <a:p>
            <a:pPr lvl="1"/>
            <a:r>
              <a:rPr lang="en-US" b="1" dirty="0">
                <a:highlight>
                  <a:srgbClr val="FF0000"/>
                </a:highlight>
              </a:rPr>
              <a:t>2) como.gov =&gt; CoMoHelps.org</a:t>
            </a:r>
          </a:p>
          <a:p>
            <a:pPr lvl="1"/>
            <a:r>
              <a:rPr lang="en-US" dirty="0"/>
              <a:t>3) Stay current</a:t>
            </a:r>
          </a:p>
          <a:p>
            <a:pPr lvl="1"/>
            <a:r>
              <a:rPr lang="en-US" dirty="0"/>
              <a:t>4) Donate blood</a:t>
            </a:r>
          </a:p>
          <a:p>
            <a:pPr lvl="1"/>
            <a:r>
              <a:rPr lang="en-US" dirty="0"/>
              <a:t>5) Get organized</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546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CCD4-B5D1-49B4-BE61-8FCD4B8AC6F1}"/>
              </a:ext>
            </a:extLst>
          </p:cNvPr>
          <p:cNvSpPr>
            <a:spLocks noGrp="1"/>
          </p:cNvSpPr>
          <p:nvPr>
            <p:ph type="title"/>
          </p:nvPr>
        </p:nvSpPr>
        <p:spPr/>
        <p:txBody>
          <a:bodyPr/>
          <a:lstStyle/>
          <a:p>
            <a:r>
              <a:rPr lang="en-US" dirty="0"/>
              <a:t>Student volunteer opportunities</a:t>
            </a:r>
          </a:p>
        </p:txBody>
      </p:sp>
      <p:sp>
        <p:nvSpPr>
          <p:cNvPr id="3" name="Content Placeholder 2">
            <a:extLst>
              <a:ext uri="{FF2B5EF4-FFF2-40B4-BE49-F238E27FC236}">
                <a16:creationId xmlns:a16="http://schemas.microsoft.com/office/drawing/2014/main" id="{D9FC48D1-E490-47FF-BEE5-FE9A48C819B8}"/>
              </a:ext>
            </a:extLst>
          </p:cNvPr>
          <p:cNvSpPr>
            <a:spLocks noGrp="1"/>
          </p:cNvSpPr>
          <p:nvPr>
            <p:ph idx="1"/>
          </p:nvPr>
        </p:nvSpPr>
        <p:spPr/>
        <p:txBody>
          <a:bodyPr/>
          <a:lstStyle/>
          <a:p>
            <a:r>
              <a:rPr lang="en-US" dirty="0"/>
              <a:t>For general volunteers:  </a:t>
            </a:r>
            <a:r>
              <a:rPr lang="en-US" b="1" dirty="0">
                <a:solidFill>
                  <a:srgbClr val="FF0000"/>
                </a:solidFill>
              </a:rPr>
              <a:t>go to como.gov, click on “coronavirus official info”</a:t>
            </a:r>
          </a:p>
          <a:p>
            <a:endParaRPr lang="en-US" dirty="0"/>
          </a:p>
        </p:txBody>
      </p:sp>
      <p:pic>
        <p:nvPicPr>
          <p:cNvPr id="4" name="Picture 3">
            <a:extLst>
              <a:ext uri="{FF2B5EF4-FFF2-40B4-BE49-F238E27FC236}">
                <a16:creationId xmlns:a16="http://schemas.microsoft.com/office/drawing/2014/main" id="{EE07E1EF-AA2F-4EEA-B8DD-CCEC38D6146D}"/>
              </a:ext>
            </a:extLst>
          </p:cNvPr>
          <p:cNvPicPr>
            <a:picLocks noChangeAspect="1"/>
          </p:cNvPicPr>
          <p:nvPr/>
        </p:nvPicPr>
        <p:blipFill>
          <a:blip r:embed="rId2"/>
          <a:stretch>
            <a:fillRect/>
          </a:stretch>
        </p:blipFill>
        <p:spPr>
          <a:xfrm>
            <a:off x="4048217" y="2372526"/>
            <a:ext cx="8143782" cy="4201464"/>
          </a:xfrm>
          <a:prstGeom prst="rect">
            <a:avLst/>
          </a:prstGeom>
        </p:spPr>
      </p:pic>
    </p:spTree>
    <p:extLst>
      <p:ext uri="{BB962C8B-B14F-4D97-AF65-F5344CB8AC3E}">
        <p14:creationId xmlns:p14="http://schemas.microsoft.com/office/powerpoint/2010/main" val="4218315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CCD4-B5D1-49B4-BE61-8FCD4B8AC6F1}"/>
              </a:ext>
            </a:extLst>
          </p:cNvPr>
          <p:cNvSpPr>
            <a:spLocks noGrp="1"/>
          </p:cNvSpPr>
          <p:nvPr>
            <p:ph type="title"/>
          </p:nvPr>
        </p:nvSpPr>
        <p:spPr/>
        <p:txBody>
          <a:bodyPr/>
          <a:lstStyle/>
          <a:p>
            <a:r>
              <a:rPr lang="en-US" dirty="0"/>
              <a:t>Student volunteer opportunities</a:t>
            </a:r>
          </a:p>
        </p:txBody>
      </p:sp>
      <p:sp>
        <p:nvSpPr>
          <p:cNvPr id="3" name="Content Placeholder 2">
            <a:extLst>
              <a:ext uri="{FF2B5EF4-FFF2-40B4-BE49-F238E27FC236}">
                <a16:creationId xmlns:a16="http://schemas.microsoft.com/office/drawing/2014/main" id="{D9FC48D1-E490-47FF-BEE5-FE9A48C819B8}"/>
              </a:ext>
            </a:extLst>
          </p:cNvPr>
          <p:cNvSpPr>
            <a:spLocks noGrp="1"/>
          </p:cNvSpPr>
          <p:nvPr>
            <p:ph idx="1"/>
          </p:nvPr>
        </p:nvSpPr>
        <p:spPr>
          <a:xfrm>
            <a:off x="838200" y="1550416"/>
            <a:ext cx="10515600" cy="4351338"/>
          </a:xfrm>
        </p:spPr>
        <p:txBody>
          <a:bodyPr/>
          <a:lstStyle/>
          <a:p>
            <a:r>
              <a:rPr lang="en-US" dirty="0"/>
              <a:t>For general volunteers:  </a:t>
            </a:r>
            <a:r>
              <a:rPr lang="en-US" dirty="0" err="1"/>
              <a:t>goto</a:t>
            </a:r>
            <a:r>
              <a:rPr lang="en-US" dirty="0"/>
              <a:t> como.gov, click on “coronavirus official info” =&gt; </a:t>
            </a:r>
            <a:r>
              <a:rPr lang="en-US" b="1" dirty="0">
                <a:solidFill>
                  <a:srgbClr val="FF0000"/>
                </a:solidFill>
              </a:rPr>
              <a:t>then click on “give help”</a:t>
            </a:r>
          </a:p>
          <a:p>
            <a:endParaRPr lang="en-US" dirty="0"/>
          </a:p>
        </p:txBody>
      </p:sp>
      <p:pic>
        <p:nvPicPr>
          <p:cNvPr id="5" name="Picture 4">
            <a:extLst>
              <a:ext uri="{FF2B5EF4-FFF2-40B4-BE49-F238E27FC236}">
                <a16:creationId xmlns:a16="http://schemas.microsoft.com/office/drawing/2014/main" id="{0B61D80C-B26C-4212-99B5-994EE5899E39}"/>
              </a:ext>
            </a:extLst>
          </p:cNvPr>
          <p:cNvPicPr>
            <a:picLocks noChangeAspect="1"/>
          </p:cNvPicPr>
          <p:nvPr/>
        </p:nvPicPr>
        <p:blipFill>
          <a:blip r:embed="rId2"/>
          <a:stretch>
            <a:fillRect/>
          </a:stretch>
        </p:blipFill>
        <p:spPr>
          <a:xfrm>
            <a:off x="4208016" y="2396491"/>
            <a:ext cx="7983984" cy="4366311"/>
          </a:xfrm>
          <a:prstGeom prst="rect">
            <a:avLst/>
          </a:prstGeom>
        </p:spPr>
      </p:pic>
    </p:spTree>
    <p:extLst>
      <p:ext uri="{BB962C8B-B14F-4D97-AF65-F5344CB8AC3E}">
        <p14:creationId xmlns:p14="http://schemas.microsoft.com/office/powerpoint/2010/main" val="258172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CCD4-B5D1-49B4-BE61-8FCD4B8AC6F1}"/>
              </a:ext>
            </a:extLst>
          </p:cNvPr>
          <p:cNvSpPr>
            <a:spLocks noGrp="1"/>
          </p:cNvSpPr>
          <p:nvPr>
            <p:ph type="title"/>
          </p:nvPr>
        </p:nvSpPr>
        <p:spPr/>
        <p:txBody>
          <a:bodyPr/>
          <a:lstStyle/>
          <a:p>
            <a:r>
              <a:rPr lang="en-US" dirty="0"/>
              <a:t>Student volunteer opportunities</a:t>
            </a:r>
          </a:p>
        </p:txBody>
      </p:sp>
      <p:sp>
        <p:nvSpPr>
          <p:cNvPr id="3" name="Content Placeholder 2">
            <a:extLst>
              <a:ext uri="{FF2B5EF4-FFF2-40B4-BE49-F238E27FC236}">
                <a16:creationId xmlns:a16="http://schemas.microsoft.com/office/drawing/2014/main" id="{D9FC48D1-E490-47FF-BEE5-FE9A48C819B8}"/>
              </a:ext>
            </a:extLst>
          </p:cNvPr>
          <p:cNvSpPr>
            <a:spLocks noGrp="1"/>
          </p:cNvSpPr>
          <p:nvPr>
            <p:ph idx="1"/>
          </p:nvPr>
        </p:nvSpPr>
        <p:spPr>
          <a:xfrm>
            <a:off x="838200" y="1426124"/>
            <a:ext cx="10515600" cy="4351338"/>
          </a:xfrm>
        </p:spPr>
        <p:txBody>
          <a:bodyPr/>
          <a:lstStyle/>
          <a:p>
            <a:r>
              <a:rPr lang="en-US" dirty="0"/>
              <a:t>For general volunteers:  </a:t>
            </a:r>
            <a:r>
              <a:rPr lang="en-US" dirty="0" err="1"/>
              <a:t>goto</a:t>
            </a:r>
            <a:r>
              <a:rPr lang="en-US" dirty="0"/>
              <a:t> como.gov, click on “coronavirus official info” =&gt; then click on “give help” =&gt; </a:t>
            </a:r>
            <a:r>
              <a:rPr lang="en-US" b="1" dirty="0">
                <a:solidFill>
                  <a:srgbClr val="FF0000"/>
                </a:solidFill>
              </a:rPr>
              <a:t>that redirects you to “</a:t>
            </a:r>
            <a:r>
              <a:rPr lang="en-US" b="1" dirty="0" err="1">
                <a:solidFill>
                  <a:srgbClr val="FF0000"/>
                </a:solidFill>
              </a:rPr>
              <a:t>CoMoHelps</a:t>
            </a:r>
            <a:r>
              <a:rPr lang="en-US" b="1" dirty="0">
                <a:solidFill>
                  <a:srgbClr val="FF0000"/>
                </a:solidFill>
              </a:rPr>
              <a:t>” webpage</a:t>
            </a:r>
          </a:p>
        </p:txBody>
      </p:sp>
      <p:pic>
        <p:nvPicPr>
          <p:cNvPr id="6" name="Picture 5">
            <a:extLst>
              <a:ext uri="{FF2B5EF4-FFF2-40B4-BE49-F238E27FC236}">
                <a16:creationId xmlns:a16="http://schemas.microsoft.com/office/drawing/2014/main" id="{0790554B-5126-4871-8CBF-96893262CFE9}"/>
              </a:ext>
            </a:extLst>
          </p:cNvPr>
          <p:cNvPicPr>
            <a:picLocks noChangeAspect="1"/>
          </p:cNvPicPr>
          <p:nvPr/>
        </p:nvPicPr>
        <p:blipFill>
          <a:blip r:embed="rId2"/>
          <a:stretch>
            <a:fillRect/>
          </a:stretch>
        </p:blipFill>
        <p:spPr>
          <a:xfrm>
            <a:off x="3212154" y="2618911"/>
            <a:ext cx="8740149" cy="3910199"/>
          </a:xfrm>
          <a:prstGeom prst="rect">
            <a:avLst/>
          </a:prstGeom>
        </p:spPr>
      </p:pic>
    </p:spTree>
    <p:extLst>
      <p:ext uri="{BB962C8B-B14F-4D97-AF65-F5344CB8AC3E}">
        <p14:creationId xmlns:p14="http://schemas.microsoft.com/office/powerpoint/2010/main" val="998236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2F04-5F22-4B83-8A8A-8284EB565522}"/>
              </a:ext>
            </a:extLst>
          </p:cNvPr>
          <p:cNvSpPr>
            <a:spLocks noGrp="1"/>
          </p:cNvSpPr>
          <p:nvPr>
            <p:ph type="title"/>
          </p:nvPr>
        </p:nvSpPr>
        <p:spPr/>
        <p:txBody>
          <a:bodyPr/>
          <a:lstStyle/>
          <a:p>
            <a:r>
              <a:rPr lang="en-US" b="1" dirty="0"/>
              <a:t>Caution</a:t>
            </a:r>
          </a:p>
        </p:txBody>
      </p:sp>
      <p:sp>
        <p:nvSpPr>
          <p:cNvPr id="3" name="Content Placeholder 2">
            <a:extLst>
              <a:ext uri="{FF2B5EF4-FFF2-40B4-BE49-F238E27FC236}">
                <a16:creationId xmlns:a16="http://schemas.microsoft.com/office/drawing/2014/main" id="{EE4DB275-773C-4515-B954-5BBD1E99B52C}"/>
              </a:ext>
            </a:extLst>
          </p:cNvPr>
          <p:cNvSpPr>
            <a:spLocks noGrp="1"/>
          </p:cNvSpPr>
          <p:nvPr>
            <p:ph idx="1"/>
          </p:nvPr>
        </p:nvSpPr>
        <p:spPr/>
        <p:txBody>
          <a:bodyPr/>
          <a:lstStyle/>
          <a:p>
            <a:r>
              <a:rPr lang="en-US" dirty="0">
                <a:highlight>
                  <a:srgbClr val="FFFF00"/>
                </a:highlight>
              </a:rPr>
              <a:t>Caution:  beware of volunteer opportunities that may violate “social distancing” recommendations – check with your faculty first!</a:t>
            </a:r>
          </a:p>
          <a:p>
            <a:endParaRPr lang="en-US" dirty="0"/>
          </a:p>
        </p:txBody>
      </p:sp>
    </p:spTree>
    <p:extLst>
      <p:ext uri="{BB962C8B-B14F-4D97-AF65-F5344CB8AC3E}">
        <p14:creationId xmlns:p14="http://schemas.microsoft.com/office/powerpoint/2010/main" val="116732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44187-B2CE-42E2-AF12-376AD0FF88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1E4482-6CB1-46AB-85D9-EE6DADF6E7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2262951-FCFB-41FA-9263-0A6A2C42755D}"/>
              </a:ext>
            </a:extLst>
          </p:cNvPr>
          <p:cNvPicPr/>
          <p:nvPr/>
        </p:nvPicPr>
        <p:blipFill>
          <a:blip r:embed="rId3"/>
          <a:stretch>
            <a:fillRect/>
          </a:stretch>
        </p:blipFill>
        <p:spPr>
          <a:xfrm>
            <a:off x="838200" y="488272"/>
            <a:ext cx="10196744" cy="6004603"/>
          </a:xfrm>
          <a:prstGeom prst="rect">
            <a:avLst/>
          </a:prstGeom>
        </p:spPr>
      </p:pic>
    </p:spTree>
    <p:extLst>
      <p:ext uri="{BB962C8B-B14F-4D97-AF65-F5344CB8AC3E}">
        <p14:creationId xmlns:p14="http://schemas.microsoft.com/office/powerpoint/2010/main" val="3604930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normAutofit lnSpcReduction="10000"/>
          </a:bodyPr>
          <a:lstStyle/>
          <a:p>
            <a:r>
              <a:rPr lang="en-US" dirty="0"/>
              <a:t>What is COVID-19?</a:t>
            </a:r>
          </a:p>
          <a:p>
            <a:r>
              <a:rPr lang="en-US" dirty="0"/>
              <a:t>Am I at risk?</a:t>
            </a:r>
          </a:p>
          <a:p>
            <a:r>
              <a:rPr lang="en-US" dirty="0"/>
              <a:t>COVID-19 is coming!</a:t>
            </a:r>
          </a:p>
          <a:p>
            <a:r>
              <a:rPr lang="en-US" dirty="0"/>
              <a:t>#</a:t>
            </a:r>
            <a:r>
              <a:rPr lang="en-US" dirty="0" err="1"/>
              <a:t>FlattenTheCurve</a:t>
            </a:r>
            <a:endParaRPr lang="en-US" dirty="0"/>
          </a:p>
          <a:p>
            <a:r>
              <a:rPr lang="en-US" b="1" dirty="0"/>
              <a:t>How to Help</a:t>
            </a:r>
          </a:p>
          <a:p>
            <a:pPr lvl="1"/>
            <a:r>
              <a:rPr lang="en-US" dirty="0"/>
              <a:t>1) Shelter-in-Place</a:t>
            </a:r>
          </a:p>
          <a:p>
            <a:pPr lvl="1"/>
            <a:r>
              <a:rPr lang="en-US" dirty="0"/>
              <a:t>2) como.gov =&gt; CoMoHelps.org</a:t>
            </a:r>
          </a:p>
          <a:p>
            <a:pPr lvl="1"/>
            <a:r>
              <a:rPr lang="en-US" b="1" dirty="0">
                <a:highlight>
                  <a:srgbClr val="FF0000"/>
                </a:highlight>
              </a:rPr>
              <a:t>3) Stay current</a:t>
            </a:r>
          </a:p>
          <a:p>
            <a:pPr lvl="1"/>
            <a:r>
              <a:rPr lang="en-US" dirty="0"/>
              <a:t>4) Donate blood</a:t>
            </a:r>
          </a:p>
          <a:p>
            <a:pPr lvl="1"/>
            <a:r>
              <a:rPr lang="en-US" dirty="0"/>
              <a:t>5) Get organized</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154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2B00-6721-4B12-BB17-23A1CBC4410A}"/>
              </a:ext>
            </a:extLst>
          </p:cNvPr>
          <p:cNvSpPr>
            <a:spLocks noGrp="1"/>
          </p:cNvSpPr>
          <p:nvPr>
            <p:ph type="title"/>
          </p:nvPr>
        </p:nvSpPr>
        <p:spPr/>
        <p:txBody>
          <a:bodyPr/>
          <a:lstStyle/>
          <a:p>
            <a:r>
              <a:rPr lang="en-US" dirty="0"/>
              <a:t>Helpful websites</a:t>
            </a:r>
          </a:p>
        </p:txBody>
      </p:sp>
      <p:sp>
        <p:nvSpPr>
          <p:cNvPr id="3" name="Content Placeholder 2">
            <a:extLst>
              <a:ext uri="{FF2B5EF4-FFF2-40B4-BE49-F238E27FC236}">
                <a16:creationId xmlns:a16="http://schemas.microsoft.com/office/drawing/2014/main" id="{4075A5AE-93E9-4414-AA78-6FFAF1967882}"/>
              </a:ext>
            </a:extLst>
          </p:cNvPr>
          <p:cNvSpPr>
            <a:spLocks noGrp="1"/>
          </p:cNvSpPr>
          <p:nvPr>
            <p:ph idx="1"/>
          </p:nvPr>
        </p:nvSpPr>
        <p:spPr/>
        <p:txBody>
          <a:bodyPr/>
          <a:lstStyle/>
          <a:p>
            <a:r>
              <a:rPr lang="en-US" dirty="0">
                <a:highlight>
                  <a:srgbClr val="FFFF00"/>
                </a:highlight>
                <a:hlinkClick r:id="rId3"/>
              </a:rPr>
              <a:t>City of Columbia</a:t>
            </a:r>
            <a:r>
              <a:rPr lang="en-US" dirty="0">
                <a:hlinkClick r:id="rId3"/>
              </a:rPr>
              <a:t>:  https://www.como.gov/coronavirus/</a:t>
            </a:r>
            <a:endParaRPr lang="en-US" dirty="0"/>
          </a:p>
          <a:p>
            <a:r>
              <a:rPr lang="en-US" dirty="0">
                <a:highlight>
                  <a:srgbClr val="FFFF00"/>
                </a:highlight>
                <a:hlinkClick r:id="rId4"/>
              </a:rPr>
              <a:t>Missouri DHSS</a:t>
            </a:r>
            <a:r>
              <a:rPr lang="en-US" dirty="0">
                <a:hlinkClick r:id="rId4"/>
              </a:rPr>
              <a:t>:  https://health.mo.gov/ </a:t>
            </a:r>
            <a:endParaRPr lang="en-US" dirty="0"/>
          </a:p>
          <a:p>
            <a:endParaRPr lang="en-US" dirty="0"/>
          </a:p>
          <a:p>
            <a:r>
              <a:rPr lang="en-US" dirty="0">
                <a:hlinkClick r:id="rId5"/>
              </a:rPr>
              <a:t>BCMS:  https://www.boonecountymedicalsociety.org/covid-19-resources.html</a:t>
            </a:r>
            <a:endParaRPr lang="en-US" dirty="0"/>
          </a:p>
          <a:p>
            <a:r>
              <a:rPr lang="en-US" dirty="0">
                <a:hlinkClick r:id="rId6"/>
              </a:rPr>
              <a:t>MSMA:  https://www.msma.org/coronavirus-2019-covid-19.html</a:t>
            </a:r>
            <a:endParaRPr lang="en-US" dirty="0"/>
          </a:p>
          <a:p>
            <a:r>
              <a:rPr lang="en-US" dirty="0">
                <a:hlinkClick r:id="rId7"/>
              </a:rPr>
              <a:t>AMA:  https://www.ama-assn.org/delivering-care/public-health/covid-19-2019-novel-coronavirus-resource-center-physicians</a:t>
            </a:r>
            <a:endParaRPr lang="en-US" dirty="0"/>
          </a:p>
          <a:p>
            <a:endParaRPr lang="en-US" dirty="0"/>
          </a:p>
          <a:p>
            <a:endParaRPr lang="en-US" dirty="0"/>
          </a:p>
        </p:txBody>
      </p:sp>
      <p:pic>
        <p:nvPicPr>
          <p:cNvPr id="4" name="Picture 3">
            <a:extLst>
              <a:ext uri="{FF2B5EF4-FFF2-40B4-BE49-F238E27FC236}">
                <a16:creationId xmlns:a16="http://schemas.microsoft.com/office/drawing/2014/main" id="{2828D94F-61DA-4820-BEAB-346CDCEA26EB}"/>
              </a:ext>
            </a:extLst>
          </p:cNvPr>
          <p:cNvPicPr>
            <a:picLocks noChangeAspect="1"/>
          </p:cNvPicPr>
          <p:nvPr/>
        </p:nvPicPr>
        <p:blipFill>
          <a:blip r:embed="rId8"/>
          <a:stretch>
            <a:fillRect/>
          </a:stretch>
        </p:blipFill>
        <p:spPr>
          <a:xfrm>
            <a:off x="7202185" y="2352433"/>
            <a:ext cx="4757416" cy="844917"/>
          </a:xfrm>
          <a:prstGeom prst="rect">
            <a:avLst/>
          </a:prstGeom>
        </p:spPr>
      </p:pic>
      <p:pic>
        <p:nvPicPr>
          <p:cNvPr id="5" name="Picture 4">
            <a:extLst>
              <a:ext uri="{FF2B5EF4-FFF2-40B4-BE49-F238E27FC236}">
                <a16:creationId xmlns:a16="http://schemas.microsoft.com/office/drawing/2014/main" id="{CAA82E90-86A0-4C24-8C35-B0EA1874FAE8}"/>
              </a:ext>
            </a:extLst>
          </p:cNvPr>
          <p:cNvPicPr>
            <a:picLocks noChangeAspect="1"/>
          </p:cNvPicPr>
          <p:nvPr/>
        </p:nvPicPr>
        <p:blipFill>
          <a:blip r:embed="rId9"/>
          <a:stretch>
            <a:fillRect/>
          </a:stretch>
        </p:blipFill>
        <p:spPr>
          <a:xfrm>
            <a:off x="9380306" y="1309441"/>
            <a:ext cx="2351500" cy="897432"/>
          </a:xfrm>
          <a:prstGeom prst="rect">
            <a:avLst/>
          </a:prstGeom>
        </p:spPr>
      </p:pic>
    </p:spTree>
    <p:extLst>
      <p:ext uri="{BB962C8B-B14F-4D97-AF65-F5344CB8AC3E}">
        <p14:creationId xmlns:p14="http://schemas.microsoft.com/office/powerpoint/2010/main" val="4133277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25DB43-AB7D-4262-9416-439E257C40DA}"/>
              </a:ext>
            </a:extLst>
          </p:cNvPr>
          <p:cNvPicPr>
            <a:picLocks noChangeAspect="1"/>
          </p:cNvPicPr>
          <p:nvPr/>
        </p:nvPicPr>
        <p:blipFill>
          <a:blip r:embed="rId3"/>
          <a:stretch>
            <a:fillRect/>
          </a:stretch>
        </p:blipFill>
        <p:spPr>
          <a:xfrm>
            <a:off x="2212602" y="30821"/>
            <a:ext cx="9677787" cy="6858000"/>
          </a:xfrm>
          <a:prstGeom prst="rect">
            <a:avLst/>
          </a:prstGeom>
        </p:spPr>
      </p:pic>
      <p:pic>
        <p:nvPicPr>
          <p:cNvPr id="5" name="Picture 4">
            <a:extLst>
              <a:ext uri="{FF2B5EF4-FFF2-40B4-BE49-F238E27FC236}">
                <a16:creationId xmlns:a16="http://schemas.microsoft.com/office/drawing/2014/main" id="{587139FA-C68E-4DF3-858B-6B144E31E790}"/>
              </a:ext>
            </a:extLst>
          </p:cNvPr>
          <p:cNvPicPr>
            <a:picLocks noChangeAspect="1"/>
          </p:cNvPicPr>
          <p:nvPr/>
        </p:nvPicPr>
        <p:blipFill>
          <a:blip r:embed="rId4"/>
          <a:stretch>
            <a:fillRect/>
          </a:stretch>
        </p:blipFill>
        <p:spPr>
          <a:xfrm>
            <a:off x="44756" y="3585681"/>
            <a:ext cx="4145818" cy="1582220"/>
          </a:xfrm>
          <a:prstGeom prst="rect">
            <a:avLst/>
          </a:prstGeom>
        </p:spPr>
      </p:pic>
    </p:spTree>
    <p:extLst>
      <p:ext uri="{BB962C8B-B14F-4D97-AF65-F5344CB8AC3E}">
        <p14:creationId xmlns:p14="http://schemas.microsoft.com/office/powerpoint/2010/main" val="2578117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FB19-9532-4EB1-8570-7BC9126AB9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9AB721-083B-4836-9D36-2C3EEB3F20F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327DE46-84A9-4B68-A645-5541ACDE3AC6}"/>
              </a:ext>
            </a:extLst>
          </p:cNvPr>
          <p:cNvPicPr>
            <a:picLocks noChangeAspect="1"/>
          </p:cNvPicPr>
          <p:nvPr/>
        </p:nvPicPr>
        <p:blipFill>
          <a:blip r:embed="rId2"/>
          <a:stretch>
            <a:fillRect/>
          </a:stretch>
        </p:blipFill>
        <p:spPr>
          <a:xfrm>
            <a:off x="103794" y="0"/>
            <a:ext cx="11984412" cy="6858000"/>
          </a:xfrm>
          <a:prstGeom prst="rect">
            <a:avLst/>
          </a:prstGeom>
        </p:spPr>
      </p:pic>
      <p:pic>
        <p:nvPicPr>
          <p:cNvPr id="5" name="Picture 4">
            <a:extLst>
              <a:ext uri="{FF2B5EF4-FFF2-40B4-BE49-F238E27FC236}">
                <a16:creationId xmlns:a16="http://schemas.microsoft.com/office/drawing/2014/main" id="{70D4FC15-1221-49D0-B949-DD644728E208}"/>
              </a:ext>
            </a:extLst>
          </p:cNvPr>
          <p:cNvPicPr>
            <a:picLocks noChangeAspect="1"/>
          </p:cNvPicPr>
          <p:nvPr/>
        </p:nvPicPr>
        <p:blipFill>
          <a:blip r:embed="rId3"/>
          <a:stretch>
            <a:fillRect/>
          </a:stretch>
        </p:blipFill>
        <p:spPr>
          <a:xfrm>
            <a:off x="2431069" y="5612606"/>
            <a:ext cx="5953125" cy="1057275"/>
          </a:xfrm>
          <a:prstGeom prst="rect">
            <a:avLst/>
          </a:prstGeom>
        </p:spPr>
      </p:pic>
    </p:spTree>
    <p:extLst>
      <p:ext uri="{BB962C8B-B14F-4D97-AF65-F5344CB8AC3E}">
        <p14:creationId xmlns:p14="http://schemas.microsoft.com/office/powerpoint/2010/main" val="1640934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2B00-6721-4B12-BB17-23A1CBC4410A}"/>
              </a:ext>
            </a:extLst>
          </p:cNvPr>
          <p:cNvSpPr>
            <a:spLocks noGrp="1"/>
          </p:cNvSpPr>
          <p:nvPr>
            <p:ph type="title"/>
          </p:nvPr>
        </p:nvSpPr>
        <p:spPr/>
        <p:txBody>
          <a:bodyPr/>
          <a:lstStyle/>
          <a:p>
            <a:r>
              <a:rPr lang="en-US" dirty="0"/>
              <a:t>Helpful websites</a:t>
            </a:r>
          </a:p>
        </p:txBody>
      </p:sp>
      <p:sp>
        <p:nvSpPr>
          <p:cNvPr id="3" name="Content Placeholder 2">
            <a:extLst>
              <a:ext uri="{FF2B5EF4-FFF2-40B4-BE49-F238E27FC236}">
                <a16:creationId xmlns:a16="http://schemas.microsoft.com/office/drawing/2014/main" id="{4075A5AE-93E9-4414-AA78-6FFAF1967882}"/>
              </a:ext>
            </a:extLst>
          </p:cNvPr>
          <p:cNvSpPr>
            <a:spLocks noGrp="1"/>
          </p:cNvSpPr>
          <p:nvPr>
            <p:ph idx="1"/>
          </p:nvPr>
        </p:nvSpPr>
        <p:spPr/>
        <p:txBody>
          <a:bodyPr/>
          <a:lstStyle/>
          <a:p>
            <a:r>
              <a:rPr lang="en-US" dirty="0">
                <a:hlinkClick r:id="rId2"/>
              </a:rPr>
              <a:t>City of Columbia:  https://www.como.gov/coronavirus/</a:t>
            </a:r>
            <a:endParaRPr lang="en-US" dirty="0"/>
          </a:p>
          <a:p>
            <a:r>
              <a:rPr lang="en-US" dirty="0">
                <a:hlinkClick r:id="rId3"/>
              </a:rPr>
              <a:t>Missouri DHHS:  https://health.mo.gov/ </a:t>
            </a:r>
            <a:endParaRPr lang="en-US" dirty="0"/>
          </a:p>
          <a:p>
            <a:endParaRPr lang="en-US" dirty="0"/>
          </a:p>
          <a:p>
            <a:r>
              <a:rPr lang="en-US" dirty="0">
                <a:highlight>
                  <a:srgbClr val="FFFF00"/>
                </a:highlight>
                <a:hlinkClick r:id="rId4"/>
              </a:rPr>
              <a:t>BCMS</a:t>
            </a:r>
            <a:r>
              <a:rPr lang="en-US" dirty="0">
                <a:hlinkClick r:id="rId4"/>
              </a:rPr>
              <a:t>:  https://www.boonecountymedicalsociety.org/covid-19-resources.html</a:t>
            </a:r>
            <a:endParaRPr lang="en-US" dirty="0"/>
          </a:p>
          <a:p>
            <a:r>
              <a:rPr lang="en-US" dirty="0">
                <a:highlight>
                  <a:srgbClr val="FFFF00"/>
                </a:highlight>
                <a:hlinkClick r:id="rId5"/>
              </a:rPr>
              <a:t>MSMA</a:t>
            </a:r>
            <a:r>
              <a:rPr lang="en-US" dirty="0">
                <a:hlinkClick r:id="rId5"/>
              </a:rPr>
              <a:t>:  https://www.msma.org/coronavirus-2019-covid-19.html</a:t>
            </a:r>
            <a:endParaRPr lang="en-US" dirty="0"/>
          </a:p>
          <a:p>
            <a:r>
              <a:rPr lang="en-US" dirty="0">
                <a:highlight>
                  <a:srgbClr val="FFFF00"/>
                </a:highlight>
                <a:hlinkClick r:id="rId6"/>
              </a:rPr>
              <a:t>AMA</a:t>
            </a:r>
            <a:r>
              <a:rPr lang="en-US" dirty="0">
                <a:hlinkClick r:id="rId6"/>
              </a:rPr>
              <a:t>:  https://www.ama-assn.org/delivering-care/public-health/covid-19-2019-novel-coronavirus-resource-center-physicians</a:t>
            </a:r>
            <a:endParaRPr lang="en-US" dirty="0"/>
          </a:p>
          <a:p>
            <a:endParaRPr lang="en-US" dirty="0"/>
          </a:p>
          <a:p>
            <a:endParaRPr lang="en-US" dirty="0"/>
          </a:p>
        </p:txBody>
      </p:sp>
      <p:pic>
        <p:nvPicPr>
          <p:cNvPr id="4" name="Picture 3">
            <a:extLst>
              <a:ext uri="{FF2B5EF4-FFF2-40B4-BE49-F238E27FC236}">
                <a16:creationId xmlns:a16="http://schemas.microsoft.com/office/drawing/2014/main" id="{A023BD07-147C-4439-80F9-66FEC8EFECB7}"/>
              </a:ext>
            </a:extLst>
          </p:cNvPr>
          <p:cNvPicPr>
            <a:picLocks noChangeAspect="1"/>
          </p:cNvPicPr>
          <p:nvPr/>
        </p:nvPicPr>
        <p:blipFill>
          <a:blip r:embed="rId7"/>
          <a:stretch>
            <a:fillRect/>
          </a:stretch>
        </p:blipFill>
        <p:spPr>
          <a:xfrm>
            <a:off x="9601198" y="1442539"/>
            <a:ext cx="1884967" cy="1884967"/>
          </a:xfrm>
          <a:prstGeom prst="rect">
            <a:avLst/>
          </a:prstGeom>
        </p:spPr>
      </p:pic>
      <p:pic>
        <p:nvPicPr>
          <p:cNvPr id="5" name="Picture 2" descr="American Medical Association - Wikipedia">
            <a:extLst>
              <a:ext uri="{FF2B5EF4-FFF2-40B4-BE49-F238E27FC236}">
                <a16:creationId xmlns:a16="http://schemas.microsoft.com/office/drawing/2014/main" id="{26EFE882-9D05-4661-9CF0-89D894CA8CD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387"/>
          <a:stretch/>
        </p:blipFill>
        <p:spPr bwMode="auto">
          <a:xfrm>
            <a:off x="9051532" y="5598864"/>
            <a:ext cx="2984301" cy="11455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8B1C92-6DBC-4AD4-8DBA-99E7DC6602EE}"/>
              </a:ext>
            </a:extLst>
          </p:cNvPr>
          <p:cNvPicPr>
            <a:picLocks noChangeAspect="1"/>
          </p:cNvPicPr>
          <p:nvPr/>
        </p:nvPicPr>
        <p:blipFill>
          <a:blip r:embed="rId9"/>
          <a:stretch>
            <a:fillRect/>
          </a:stretch>
        </p:blipFill>
        <p:spPr>
          <a:xfrm>
            <a:off x="563531" y="5598864"/>
            <a:ext cx="2821462" cy="1145556"/>
          </a:xfrm>
          <a:prstGeom prst="rect">
            <a:avLst/>
          </a:prstGeom>
        </p:spPr>
      </p:pic>
    </p:spTree>
    <p:extLst>
      <p:ext uri="{BB962C8B-B14F-4D97-AF65-F5344CB8AC3E}">
        <p14:creationId xmlns:p14="http://schemas.microsoft.com/office/powerpoint/2010/main" val="1701647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22D9-8C77-4C58-A208-8DA7F669F1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3663CB-7CCC-4389-8CF8-A92E381DF1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707132-709E-48C5-9EEE-B382735C7F8C}"/>
              </a:ext>
            </a:extLst>
          </p:cNvPr>
          <p:cNvPicPr>
            <a:picLocks noChangeAspect="1"/>
          </p:cNvPicPr>
          <p:nvPr/>
        </p:nvPicPr>
        <p:blipFill>
          <a:blip r:embed="rId3"/>
          <a:stretch>
            <a:fillRect/>
          </a:stretch>
        </p:blipFill>
        <p:spPr>
          <a:xfrm>
            <a:off x="806247" y="0"/>
            <a:ext cx="10579505" cy="6858000"/>
          </a:xfrm>
          <a:prstGeom prst="rect">
            <a:avLst/>
          </a:prstGeom>
        </p:spPr>
      </p:pic>
      <p:pic>
        <p:nvPicPr>
          <p:cNvPr id="5" name="Picture 4">
            <a:extLst>
              <a:ext uri="{FF2B5EF4-FFF2-40B4-BE49-F238E27FC236}">
                <a16:creationId xmlns:a16="http://schemas.microsoft.com/office/drawing/2014/main" id="{11AD993D-A59F-4F1E-8C4E-D5CB3A646D8D}"/>
              </a:ext>
            </a:extLst>
          </p:cNvPr>
          <p:cNvPicPr>
            <a:picLocks noChangeAspect="1"/>
          </p:cNvPicPr>
          <p:nvPr/>
        </p:nvPicPr>
        <p:blipFill>
          <a:blip r:embed="rId4"/>
          <a:stretch>
            <a:fillRect/>
          </a:stretch>
        </p:blipFill>
        <p:spPr>
          <a:xfrm>
            <a:off x="6926893" y="2894348"/>
            <a:ext cx="3763027" cy="3763027"/>
          </a:xfrm>
          <a:prstGeom prst="rect">
            <a:avLst/>
          </a:prstGeom>
        </p:spPr>
      </p:pic>
    </p:spTree>
    <p:extLst>
      <p:ext uri="{BB962C8B-B14F-4D97-AF65-F5344CB8AC3E}">
        <p14:creationId xmlns:p14="http://schemas.microsoft.com/office/powerpoint/2010/main" val="1592604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F1D4-388F-4523-BA89-60FAA1F755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740BB9-AAB3-47C4-B25A-1FE9A9C8100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382A7A-34AA-4B15-AC29-89DDEA9109F8}"/>
              </a:ext>
            </a:extLst>
          </p:cNvPr>
          <p:cNvPicPr>
            <a:picLocks noChangeAspect="1"/>
          </p:cNvPicPr>
          <p:nvPr/>
        </p:nvPicPr>
        <p:blipFill>
          <a:blip r:embed="rId3"/>
          <a:stretch>
            <a:fillRect/>
          </a:stretch>
        </p:blipFill>
        <p:spPr>
          <a:xfrm>
            <a:off x="1331205" y="0"/>
            <a:ext cx="9529590" cy="6858000"/>
          </a:xfrm>
          <a:prstGeom prst="rect">
            <a:avLst/>
          </a:prstGeom>
        </p:spPr>
      </p:pic>
      <p:pic>
        <p:nvPicPr>
          <p:cNvPr id="5" name="Picture 4">
            <a:extLst>
              <a:ext uri="{FF2B5EF4-FFF2-40B4-BE49-F238E27FC236}">
                <a16:creationId xmlns:a16="http://schemas.microsoft.com/office/drawing/2014/main" id="{6A9C1F7E-242F-4432-A214-38E55387E330}"/>
              </a:ext>
            </a:extLst>
          </p:cNvPr>
          <p:cNvPicPr>
            <a:picLocks noChangeAspect="1"/>
          </p:cNvPicPr>
          <p:nvPr/>
        </p:nvPicPr>
        <p:blipFill>
          <a:blip r:embed="rId4"/>
          <a:stretch>
            <a:fillRect/>
          </a:stretch>
        </p:blipFill>
        <p:spPr>
          <a:xfrm>
            <a:off x="7266666" y="3790645"/>
            <a:ext cx="4477398" cy="1817891"/>
          </a:xfrm>
          <a:prstGeom prst="rect">
            <a:avLst/>
          </a:prstGeom>
        </p:spPr>
      </p:pic>
    </p:spTree>
    <p:extLst>
      <p:ext uri="{BB962C8B-B14F-4D97-AF65-F5344CB8AC3E}">
        <p14:creationId xmlns:p14="http://schemas.microsoft.com/office/powerpoint/2010/main" val="1821762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4F83-265F-451C-8953-05769B6A88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39775E-BE96-4594-854C-74309F45D7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8F3CC78-2A7B-4D9F-B435-5EA7B9F09A8A}"/>
              </a:ext>
            </a:extLst>
          </p:cNvPr>
          <p:cNvPicPr>
            <a:picLocks noChangeAspect="1"/>
          </p:cNvPicPr>
          <p:nvPr/>
        </p:nvPicPr>
        <p:blipFill>
          <a:blip r:embed="rId3"/>
          <a:stretch>
            <a:fillRect/>
          </a:stretch>
        </p:blipFill>
        <p:spPr>
          <a:xfrm>
            <a:off x="1132342" y="0"/>
            <a:ext cx="9927315" cy="6858000"/>
          </a:xfrm>
          <a:prstGeom prst="rect">
            <a:avLst/>
          </a:prstGeom>
        </p:spPr>
      </p:pic>
      <p:pic>
        <p:nvPicPr>
          <p:cNvPr id="17410" name="Picture 2" descr="American Medical Association - Wikipedia">
            <a:extLst>
              <a:ext uri="{FF2B5EF4-FFF2-40B4-BE49-F238E27FC236}">
                <a16:creationId xmlns:a16="http://schemas.microsoft.com/office/drawing/2014/main" id="{2709A179-B844-4B45-AA0F-F10EDCC8F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48" y="3429000"/>
            <a:ext cx="4101636" cy="1687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64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normAutofit lnSpcReduction="10000"/>
          </a:bodyPr>
          <a:lstStyle/>
          <a:p>
            <a:r>
              <a:rPr lang="en-US" dirty="0"/>
              <a:t>What is COVID-19?</a:t>
            </a:r>
          </a:p>
          <a:p>
            <a:r>
              <a:rPr lang="en-US" dirty="0"/>
              <a:t>Am I at risk?</a:t>
            </a:r>
          </a:p>
          <a:p>
            <a:r>
              <a:rPr lang="en-US" dirty="0"/>
              <a:t>COVID-19 is coming!</a:t>
            </a:r>
          </a:p>
          <a:p>
            <a:r>
              <a:rPr lang="en-US" dirty="0"/>
              <a:t>#</a:t>
            </a:r>
            <a:r>
              <a:rPr lang="en-US" dirty="0" err="1"/>
              <a:t>FlattenTheCurve</a:t>
            </a:r>
            <a:endParaRPr lang="en-US" dirty="0"/>
          </a:p>
          <a:p>
            <a:r>
              <a:rPr lang="en-US" b="1" dirty="0"/>
              <a:t>How to Help</a:t>
            </a:r>
          </a:p>
          <a:p>
            <a:pPr lvl="1"/>
            <a:r>
              <a:rPr lang="en-US" dirty="0"/>
              <a:t>1) Shelter-in-Place</a:t>
            </a:r>
          </a:p>
          <a:p>
            <a:pPr lvl="1"/>
            <a:r>
              <a:rPr lang="en-US" dirty="0"/>
              <a:t>2) como.gov =&gt; CoMoHelps.org</a:t>
            </a:r>
          </a:p>
          <a:p>
            <a:pPr lvl="1"/>
            <a:r>
              <a:rPr lang="en-US" dirty="0"/>
              <a:t>3) Stay current</a:t>
            </a:r>
          </a:p>
          <a:p>
            <a:pPr lvl="1"/>
            <a:r>
              <a:rPr lang="en-US" b="1" dirty="0">
                <a:highlight>
                  <a:srgbClr val="FF0000"/>
                </a:highlight>
              </a:rPr>
              <a:t>4) Donate blood -&gt; please visit your American Red Cross</a:t>
            </a:r>
          </a:p>
          <a:p>
            <a:pPr lvl="1"/>
            <a:r>
              <a:rPr lang="en-US" dirty="0"/>
              <a:t>5) Get organized</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625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ED35-C86A-4672-964F-0A627FFB97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FD14F1-0D04-4B0C-9F85-EAE95CBC7EE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6A6044-4007-4511-8258-D0768410C7DF}"/>
              </a:ext>
            </a:extLst>
          </p:cNvPr>
          <p:cNvPicPr>
            <a:picLocks noChangeAspect="1"/>
          </p:cNvPicPr>
          <p:nvPr/>
        </p:nvPicPr>
        <p:blipFill>
          <a:blip r:embed="rId2"/>
          <a:stretch>
            <a:fillRect/>
          </a:stretch>
        </p:blipFill>
        <p:spPr>
          <a:xfrm>
            <a:off x="0" y="425605"/>
            <a:ext cx="12192000" cy="6006790"/>
          </a:xfrm>
          <a:prstGeom prst="rect">
            <a:avLst/>
          </a:prstGeom>
        </p:spPr>
      </p:pic>
    </p:spTree>
    <p:extLst>
      <p:ext uri="{BB962C8B-B14F-4D97-AF65-F5344CB8AC3E}">
        <p14:creationId xmlns:p14="http://schemas.microsoft.com/office/powerpoint/2010/main" val="289552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2875-E4CA-4122-9E0E-295A1218A66C}"/>
              </a:ext>
            </a:extLst>
          </p:cNvPr>
          <p:cNvSpPr>
            <a:spLocks noGrp="1"/>
          </p:cNvSpPr>
          <p:nvPr>
            <p:ph type="title"/>
          </p:nvPr>
        </p:nvSpPr>
        <p:spPr/>
        <p:txBody>
          <a:bodyPr/>
          <a:lstStyle/>
          <a:p>
            <a:r>
              <a:rPr lang="en-US" dirty="0"/>
              <a:t>SARS-CoV-1</a:t>
            </a:r>
            <a:br>
              <a:rPr lang="en-US" dirty="0"/>
            </a:br>
            <a:r>
              <a:rPr lang="en-US" dirty="0"/>
              <a:t>2002-2003</a:t>
            </a:r>
          </a:p>
        </p:txBody>
      </p:sp>
      <p:sp>
        <p:nvSpPr>
          <p:cNvPr id="3" name="Content Placeholder 2">
            <a:extLst>
              <a:ext uri="{FF2B5EF4-FFF2-40B4-BE49-F238E27FC236}">
                <a16:creationId xmlns:a16="http://schemas.microsoft.com/office/drawing/2014/main" id="{EF3769C8-0794-4609-A872-F1C7D2A0E221}"/>
              </a:ext>
            </a:extLst>
          </p:cNvPr>
          <p:cNvSpPr>
            <a:spLocks noGrp="1"/>
          </p:cNvSpPr>
          <p:nvPr>
            <p:ph idx="1"/>
          </p:nvPr>
        </p:nvSpPr>
        <p:spPr/>
        <p:txBody>
          <a:bodyPr/>
          <a:lstStyle/>
          <a:p>
            <a:r>
              <a:rPr lang="en-US" u="sng" dirty="0"/>
              <a:t>S</a:t>
            </a:r>
            <a:r>
              <a:rPr lang="en-US" dirty="0"/>
              <a:t>evere </a:t>
            </a:r>
            <a:r>
              <a:rPr lang="en-US" u="sng" dirty="0"/>
              <a:t>A</a:t>
            </a:r>
            <a:r>
              <a:rPr lang="en-US" dirty="0"/>
              <a:t>cute </a:t>
            </a:r>
            <a:r>
              <a:rPr lang="en-US" u="sng" dirty="0"/>
              <a:t>R</a:t>
            </a:r>
            <a:r>
              <a:rPr lang="en-US" dirty="0"/>
              <a:t>espiratory </a:t>
            </a:r>
            <a:r>
              <a:rPr lang="en-US" u="sng" dirty="0"/>
              <a:t>S</a:t>
            </a:r>
            <a:r>
              <a:rPr lang="en-US" dirty="0"/>
              <a:t>yndrome</a:t>
            </a:r>
          </a:p>
          <a:p>
            <a:pPr lvl="1"/>
            <a:r>
              <a:rPr lang="en-US" dirty="0"/>
              <a:t>First case was retrospectively recognized as having occurred in Nov 2002</a:t>
            </a:r>
          </a:p>
          <a:p>
            <a:pPr lvl="1"/>
            <a:r>
              <a:rPr lang="en-US" dirty="0"/>
              <a:t>By July 2003, international spread of SARS-</a:t>
            </a:r>
            <a:r>
              <a:rPr lang="en-US" dirty="0" err="1"/>
              <a:t>CoV</a:t>
            </a:r>
            <a:r>
              <a:rPr lang="en-US" dirty="0"/>
              <a:t> resulted in 8098 SARS cases in 26 countries, with 774 deaths</a:t>
            </a:r>
          </a:p>
          <a:p>
            <a:pPr lvl="1"/>
            <a:endParaRPr lang="en-US" dirty="0"/>
          </a:p>
          <a:p>
            <a:pPr lvl="1"/>
            <a:r>
              <a:rPr lang="en-US" dirty="0"/>
              <a:t>WHO reported the last human chain of transmission, and that the epidemic had been broken on 5 July 2003</a:t>
            </a:r>
          </a:p>
          <a:p>
            <a:pPr lvl="1"/>
            <a:r>
              <a:rPr lang="en-US" dirty="0"/>
              <a:t>The etiological agent, the SARS coronavirus (SARS-</a:t>
            </a:r>
            <a:r>
              <a:rPr lang="en-US" dirty="0" err="1"/>
              <a:t>CoV</a:t>
            </a:r>
            <a:r>
              <a:rPr lang="en-US" dirty="0"/>
              <a:t>) is believed to be an animal virus that </a:t>
            </a:r>
            <a:r>
              <a:rPr lang="en-US" u="sng" dirty="0"/>
              <a:t>crossed the species barrier</a:t>
            </a:r>
            <a:r>
              <a:rPr lang="en-US" dirty="0"/>
              <a:t>, or changes in human behavior increased opportunities for human exposure to the virus.  Virus adaptation enabled human-to-human transmission.</a:t>
            </a:r>
          </a:p>
          <a:p>
            <a:pPr lvl="1"/>
            <a:endParaRPr lang="en-US" dirty="0"/>
          </a:p>
        </p:txBody>
      </p:sp>
      <p:pic>
        <p:nvPicPr>
          <p:cNvPr id="4" name="Picture 3">
            <a:extLst>
              <a:ext uri="{FF2B5EF4-FFF2-40B4-BE49-F238E27FC236}">
                <a16:creationId xmlns:a16="http://schemas.microsoft.com/office/drawing/2014/main" id="{2801641E-AE53-4FCD-B67B-FCD495216D84}"/>
              </a:ext>
            </a:extLst>
          </p:cNvPr>
          <p:cNvPicPr/>
          <p:nvPr/>
        </p:nvPicPr>
        <p:blipFill>
          <a:blip r:embed="rId3"/>
          <a:stretch>
            <a:fillRect/>
          </a:stretch>
        </p:blipFill>
        <p:spPr>
          <a:xfrm>
            <a:off x="5885896" y="108360"/>
            <a:ext cx="2698072" cy="1498498"/>
          </a:xfrm>
          <a:prstGeom prst="rect">
            <a:avLst/>
          </a:prstGeom>
        </p:spPr>
      </p:pic>
      <p:pic>
        <p:nvPicPr>
          <p:cNvPr id="5" name="Picture 4">
            <a:extLst>
              <a:ext uri="{FF2B5EF4-FFF2-40B4-BE49-F238E27FC236}">
                <a16:creationId xmlns:a16="http://schemas.microsoft.com/office/drawing/2014/main" id="{77617DB7-F8A6-4EB9-8358-74241869A651}"/>
              </a:ext>
            </a:extLst>
          </p:cNvPr>
          <p:cNvPicPr/>
          <p:nvPr/>
        </p:nvPicPr>
        <p:blipFill>
          <a:blip r:embed="rId4"/>
          <a:stretch>
            <a:fillRect/>
          </a:stretch>
        </p:blipFill>
        <p:spPr>
          <a:xfrm>
            <a:off x="8583967" y="104938"/>
            <a:ext cx="3608033" cy="1720687"/>
          </a:xfrm>
          <a:prstGeom prst="rect">
            <a:avLst/>
          </a:prstGeom>
        </p:spPr>
      </p:pic>
    </p:spTree>
    <p:extLst>
      <p:ext uri="{BB962C8B-B14F-4D97-AF65-F5344CB8AC3E}">
        <p14:creationId xmlns:p14="http://schemas.microsoft.com/office/powerpoint/2010/main" val="1405905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B9B-4A34-4F63-AF49-DE0B4861D38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B9BDB3E8-7716-4736-84A4-61B527008EDD}"/>
              </a:ext>
            </a:extLst>
          </p:cNvPr>
          <p:cNvSpPr>
            <a:spLocks noGrp="1"/>
          </p:cNvSpPr>
          <p:nvPr>
            <p:ph idx="1"/>
          </p:nvPr>
        </p:nvSpPr>
        <p:spPr/>
        <p:txBody>
          <a:bodyPr>
            <a:normAutofit lnSpcReduction="10000"/>
          </a:bodyPr>
          <a:lstStyle/>
          <a:p>
            <a:r>
              <a:rPr lang="en-US" dirty="0"/>
              <a:t>What is COVID-19?</a:t>
            </a:r>
          </a:p>
          <a:p>
            <a:r>
              <a:rPr lang="en-US" dirty="0"/>
              <a:t>Am I at risk?</a:t>
            </a:r>
          </a:p>
          <a:p>
            <a:r>
              <a:rPr lang="en-US" dirty="0"/>
              <a:t>COVID-19 is coming!</a:t>
            </a:r>
          </a:p>
          <a:p>
            <a:r>
              <a:rPr lang="en-US" dirty="0"/>
              <a:t>#</a:t>
            </a:r>
            <a:r>
              <a:rPr lang="en-US" dirty="0" err="1"/>
              <a:t>FlattenTheCurve</a:t>
            </a:r>
            <a:endParaRPr lang="en-US" dirty="0"/>
          </a:p>
          <a:p>
            <a:r>
              <a:rPr lang="en-US" b="1" dirty="0"/>
              <a:t>How to Help</a:t>
            </a:r>
          </a:p>
          <a:p>
            <a:pPr lvl="1"/>
            <a:r>
              <a:rPr lang="en-US" dirty="0"/>
              <a:t>1) Shelter-in-Place</a:t>
            </a:r>
          </a:p>
          <a:p>
            <a:pPr lvl="1"/>
            <a:r>
              <a:rPr lang="en-US" dirty="0"/>
              <a:t>2) como.gov =&gt; CoMoHelps.org</a:t>
            </a:r>
          </a:p>
          <a:p>
            <a:pPr lvl="1"/>
            <a:r>
              <a:rPr lang="en-US" dirty="0"/>
              <a:t>3) Stay current</a:t>
            </a:r>
          </a:p>
          <a:p>
            <a:pPr lvl="1"/>
            <a:r>
              <a:rPr lang="en-US" dirty="0"/>
              <a:t>4) Donate blood</a:t>
            </a:r>
          </a:p>
          <a:p>
            <a:pPr lvl="1"/>
            <a:r>
              <a:rPr lang="en-US" b="1" dirty="0">
                <a:highlight>
                  <a:srgbClr val="FF0000"/>
                </a:highlight>
              </a:rPr>
              <a:t>5) Get organized</a:t>
            </a:r>
          </a:p>
          <a:p>
            <a:endParaRPr lang="en-US" dirty="0"/>
          </a:p>
        </p:txBody>
      </p:sp>
      <p:pic>
        <p:nvPicPr>
          <p:cNvPr id="3074" name="Picture 2" descr="People who are at higher risk for severe illness | CDC">
            <a:extLst>
              <a:ext uri="{FF2B5EF4-FFF2-40B4-BE49-F238E27FC236}">
                <a16:creationId xmlns:a16="http://schemas.microsoft.com/office/drawing/2014/main" id="{F0C960BD-9BF0-4F68-88D6-F8C1C07CA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29" y="1933470"/>
            <a:ext cx="5018313" cy="25091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001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26824-9FD4-4970-A9F8-0AC34FA5B766}"/>
              </a:ext>
            </a:extLst>
          </p:cNvPr>
          <p:cNvSpPr>
            <a:spLocks noGrp="1"/>
          </p:cNvSpPr>
          <p:nvPr>
            <p:ph type="title"/>
          </p:nvPr>
        </p:nvSpPr>
        <p:spPr/>
        <p:txBody>
          <a:bodyPr/>
          <a:lstStyle/>
          <a:p>
            <a:r>
              <a:rPr lang="en-US" b="1" dirty="0"/>
              <a:t>Get organized!</a:t>
            </a:r>
          </a:p>
        </p:txBody>
      </p:sp>
      <p:sp>
        <p:nvSpPr>
          <p:cNvPr id="3" name="Content Placeholder 2">
            <a:extLst>
              <a:ext uri="{FF2B5EF4-FFF2-40B4-BE49-F238E27FC236}">
                <a16:creationId xmlns:a16="http://schemas.microsoft.com/office/drawing/2014/main" id="{B9ABBD65-A568-4301-A705-D51264AD718F}"/>
              </a:ext>
            </a:extLst>
          </p:cNvPr>
          <p:cNvSpPr>
            <a:spLocks noGrp="1"/>
          </p:cNvSpPr>
          <p:nvPr>
            <p:ph idx="1"/>
          </p:nvPr>
        </p:nvSpPr>
        <p:spPr/>
        <p:txBody>
          <a:bodyPr>
            <a:normAutofit/>
          </a:bodyPr>
          <a:lstStyle/>
          <a:p>
            <a:r>
              <a:rPr lang="en-US" sz="3200" dirty="0"/>
              <a:t>Suggested Principles for student volunteers:</a:t>
            </a:r>
          </a:p>
          <a:p>
            <a:pPr lvl="1"/>
            <a:r>
              <a:rPr lang="en-US" sz="3200" dirty="0"/>
              <a:t>(1) School responsibilities first!  Do well on your exams, school requirements.</a:t>
            </a:r>
          </a:p>
          <a:p>
            <a:pPr lvl="1"/>
            <a:r>
              <a:rPr lang="en-US" sz="3200" dirty="0"/>
              <a:t>(2) Let’s anticipate that our response to Coronavirus will go on for weeks-to-months.</a:t>
            </a:r>
          </a:p>
          <a:p>
            <a:pPr lvl="1"/>
            <a:r>
              <a:rPr lang="en-US" sz="3200" dirty="0"/>
              <a:t>(3) Many of us are going to get sick or may need to take time off to help care for friends and family.  Some students will graduate soon.  Succession planning is key in a crisis.</a:t>
            </a:r>
          </a:p>
        </p:txBody>
      </p:sp>
    </p:spTree>
    <p:extLst>
      <p:ext uri="{BB962C8B-B14F-4D97-AF65-F5344CB8AC3E}">
        <p14:creationId xmlns:p14="http://schemas.microsoft.com/office/powerpoint/2010/main" val="3822592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26824-9FD4-4970-A9F8-0AC34FA5B766}"/>
              </a:ext>
            </a:extLst>
          </p:cNvPr>
          <p:cNvSpPr>
            <a:spLocks noGrp="1"/>
          </p:cNvSpPr>
          <p:nvPr>
            <p:ph type="title"/>
          </p:nvPr>
        </p:nvSpPr>
        <p:spPr/>
        <p:txBody>
          <a:bodyPr/>
          <a:lstStyle/>
          <a:p>
            <a:r>
              <a:rPr lang="en-US" dirty="0"/>
              <a:t>Find a </a:t>
            </a:r>
            <a:r>
              <a:rPr lang="en-US" b="1" i="1" dirty="0"/>
              <a:t>faculty advisor/mentor/advocate</a:t>
            </a:r>
          </a:p>
        </p:txBody>
      </p:sp>
      <p:sp>
        <p:nvSpPr>
          <p:cNvPr id="3" name="Content Placeholder 2">
            <a:extLst>
              <a:ext uri="{FF2B5EF4-FFF2-40B4-BE49-F238E27FC236}">
                <a16:creationId xmlns:a16="http://schemas.microsoft.com/office/drawing/2014/main" id="{B9ABBD65-A568-4301-A705-D51264AD718F}"/>
              </a:ext>
            </a:extLst>
          </p:cNvPr>
          <p:cNvSpPr>
            <a:spLocks noGrp="1"/>
          </p:cNvSpPr>
          <p:nvPr>
            <p:ph idx="1"/>
          </p:nvPr>
        </p:nvSpPr>
        <p:spPr/>
        <p:txBody>
          <a:bodyPr>
            <a:normAutofit/>
          </a:bodyPr>
          <a:lstStyle/>
          <a:p>
            <a:r>
              <a:rPr lang="en-US" dirty="0"/>
              <a:t>Options for organized volunteer efforts</a:t>
            </a:r>
          </a:p>
          <a:p>
            <a:pPr lvl="1"/>
            <a:r>
              <a:rPr lang="en-US" dirty="0"/>
              <a:t>(1) Lobbying</a:t>
            </a:r>
          </a:p>
          <a:p>
            <a:pPr lvl="1"/>
            <a:r>
              <a:rPr lang="en-US" dirty="0"/>
              <a:t>(2) Sharing stories</a:t>
            </a:r>
          </a:p>
          <a:p>
            <a:pPr lvl="1"/>
            <a:r>
              <a:rPr lang="en-US" dirty="0"/>
              <a:t>(3) Community support</a:t>
            </a:r>
          </a:p>
          <a:p>
            <a:pPr lvl="1"/>
            <a:r>
              <a:rPr lang="en-US" dirty="0"/>
              <a:t>(4) Social media</a:t>
            </a:r>
          </a:p>
          <a:p>
            <a:endParaRPr lang="en-US" dirty="0"/>
          </a:p>
          <a:p>
            <a:r>
              <a:rPr lang="en-US" dirty="0">
                <a:highlight>
                  <a:srgbClr val="FFFF00"/>
                </a:highlight>
              </a:rPr>
              <a:t>Cautions:  beware of volunteer opportunities that may violate “social distancing” recommendations – check with your faculty first!</a:t>
            </a:r>
          </a:p>
          <a:p>
            <a:endParaRPr lang="en-US" dirty="0"/>
          </a:p>
          <a:p>
            <a:pPr lvl="1"/>
            <a:endParaRPr lang="en-US" dirty="0"/>
          </a:p>
        </p:txBody>
      </p:sp>
    </p:spTree>
    <p:extLst>
      <p:ext uri="{BB962C8B-B14F-4D97-AF65-F5344CB8AC3E}">
        <p14:creationId xmlns:p14="http://schemas.microsoft.com/office/powerpoint/2010/main" val="4136950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CBB5-E667-49E5-9DF5-9251F499E871}"/>
              </a:ext>
            </a:extLst>
          </p:cNvPr>
          <p:cNvSpPr>
            <a:spLocks noGrp="1"/>
          </p:cNvSpPr>
          <p:nvPr>
            <p:ph type="title"/>
          </p:nvPr>
        </p:nvSpPr>
        <p:spPr/>
        <p:txBody>
          <a:bodyPr/>
          <a:lstStyle/>
          <a:p>
            <a:r>
              <a:rPr lang="en-US" b="1" dirty="0"/>
              <a:t>Disclosures / Disclaimers</a:t>
            </a:r>
          </a:p>
        </p:txBody>
      </p:sp>
      <p:sp>
        <p:nvSpPr>
          <p:cNvPr id="3" name="Content Placeholder 2">
            <a:extLst>
              <a:ext uri="{FF2B5EF4-FFF2-40B4-BE49-F238E27FC236}">
                <a16:creationId xmlns:a16="http://schemas.microsoft.com/office/drawing/2014/main" id="{A1A1EE0A-528B-44E4-A6CE-798C44308806}"/>
              </a:ext>
            </a:extLst>
          </p:cNvPr>
          <p:cNvSpPr>
            <a:spLocks noGrp="1"/>
          </p:cNvSpPr>
          <p:nvPr>
            <p:ph idx="1"/>
          </p:nvPr>
        </p:nvSpPr>
        <p:spPr>
          <a:xfrm>
            <a:off x="838200" y="1825625"/>
            <a:ext cx="11079822" cy="4770384"/>
          </a:xfrm>
        </p:spPr>
        <p:txBody>
          <a:bodyPr>
            <a:normAutofit/>
          </a:bodyPr>
          <a:lstStyle/>
          <a:p>
            <a:r>
              <a:rPr lang="en-US" dirty="0"/>
              <a:t>Please understand that this information is </a:t>
            </a:r>
            <a:r>
              <a:rPr lang="en-US" b="1" dirty="0">
                <a:solidFill>
                  <a:srgbClr val="FF0000"/>
                </a:solidFill>
                <a:highlight>
                  <a:srgbClr val="FFFF00"/>
                </a:highlight>
              </a:rPr>
              <a:t>constantly-evolving</a:t>
            </a:r>
            <a:r>
              <a:rPr lang="en-US" dirty="0"/>
              <a:t>.</a:t>
            </a:r>
          </a:p>
          <a:p>
            <a:pPr lvl="1"/>
            <a:r>
              <a:rPr lang="en-US" dirty="0"/>
              <a:t>Pandemics are difficult to model and predict.</a:t>
            </a:r>
          </a:p>
          <a:p>
            <a:pPr lvl="1"/>
            <a:r>
              <a:rPr lang="en-US" dirty="0"/>
              <a:t>Some “facts” stated just last week, may now be out-of-date.  </a:t>
            </a:r>
          </a:p>
          <a:p>
            <a:pPr marL="457200" lvl="1" indent="0">
              <a:buNone/>
            </a:pPr>
            <a:endParaRPr lang="en-US" b="1" dirty="0">
              <a:solidFill>
                <a:srgbClr val="FF0000"/>
              </a:solidFill>
              <a:highlight>
                <a:srgbClr val="FFFF00"/>
              </a:highlight>
            </a:endParaRPr>
          </a:p>
          <a:p>
            <a:r>
              <a:rPr lang="en-US" b="1" dirty="0">
                <a:solidFill>
                  <a:srgbClr val="FF0000"/>
                </a:solidFill>
                <a:highlight>
                  <a:srgbClr val="FFFF00"/>
                </a:highlight>
              </a:rPr>
              <a:t>I AM NOT YOUR DOCTOR</a:t>
            </a:r>
            <a:r>
              <a:rPr lang="en-US" dirty="0"/>
              <a:t>.</a:t>
            </a:r>
          </a:p>
          <a:p>
            <a:pPr lvl="1"/>
            <a:r>
              <a:rPr lang="en-US" dirty="0"/>
              <a:t>Please see your primary care provider for any personal medical questions.</a:t>
            </a:r>
          </a:p>
          <a:p>
            <a:endParaRPr lang="en-US" dirty="0"/>
          </a:p>
          <a:p>
            <a:r>
              <a:rPr lang="en-US" dirty="0"/>
              <a:t>Today’s town hall is a general informational session to the Mizzou student community.</a:t>
            </a:r>
          </a:p>
          <a:p>
            <a:pPr lvl="1"/>
            <a:r>
              <a:rPr lang="en-US" dirty="0"/>
              <a:t>I will direct you to official websites (like CDC) for public health recommendations.</a:t>
            </a:r>
          </a:p>
        </p:txBody>
      </p:sp>
    </p:spTree>
    <p:extLst>
      <p:ext uri="{BB962C8B-B14F-4D97-AF65-F5344CB8AC3E}">
        <p14:creationId xmlns:p14="http://schemas.microsoft.com/office/powerpoint/2010/main" val="2779713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26824-9FD4-4970-A9F8-0AC34FA5B766}"/>
              </a:ext>
            </a:extLst>
          </p:cNvPr>
          <p:cNvSpPr>
            <a:spLocks noGrp="1"/>
          </p:cNvSpPr>
          <p:nvPr>
            <p:ph type="title"/>
          </p:nvPr>
        </p:nvSpPr>
        <p:spPr/>
        <p:txBody>
          <a:bodyPr/>
          <a:lstStyle/>
          <a:p>
            <a:r>
              <a:rPr lang="en-US" b="1" dirty="0"/>
              <a:t>Summary</a:t>
            </a:r>
            <a:endParaRPr lang="en-US" dirty="0"/>
          </a:p>
        </p:txBody>
      </p:sp>
      <p:sp>
        <p:nvSpPr>
          <p:cNvPr id="3" name="Content Placeholder 2">
            <a:extLst>
              <a:ext uri="{FF2B5EF4-FFF2-40B4-BE49-F238E27FC236}">
                <a16:creationId xmlns:a16="http://schemas.microsoft.com/office/drawing/2014/main" id="{B9ABBD65-A568-4301-A705-D51264AD718F}"/>
              </a:ext>
            </a:extLst>
          </p:cNvPr>
          <p:cNvSpPr>
            <a:spLocks noGrp="1"/>
          </p:cNvSpPr>
          <p:nvPr>
            <p:ph idx="1"/>
          </p:nvPr>
        </p:nvSpPr>
        <p:spPr/>
        <p:txBody>
          <a:bodyPr>
            <a:normAutofit/>
          </a:bodyPr>
          <a:lstStyle/>
          <a:p>
            <a:r>
              <a:rPr lang="en-US" sz="3200" dirty="0"/>
              <a:t>1.) For those panicked about COVID-19, </a:t>
            </a:r>
            <a:r>
              <a:rPr lang="en-US" sz="3200" i="1" u="sng" dirty="0"/>
              <a:t>people your age are unlikely to </a:t>
            </a:r>
            <a:r>
              <a:rPr lang="en-US" sz="3200" b="1" i="1" u="sng" dirty="0"/>
              <a:t>die</a:t>
            </a:r>
            <a:r>
              <a:rPr lang="en-US" sz="3200" i="1" u="sng" dirty="0"/>
              <a:t> from this</a:t>
            </a:r>
            <a:r>
              <a:rPr lang="en-US" sz="3200" dirty="0"/>
              <a:t>.</a:t>
            </a:r>
          </a:p>
          <a:p>
            <a:endParaRPr lang="en-US" dirty="0"/>
          </a:p>
        </p:txBody>
      </p:sp>
    </p:spTree>
    <p:extLst>
      <p:ext uri="{BB962C8B-B14F-4D97-AF65-F5344CB8AC3E}">
        <p14:creationId xmlns:p14="http://schemas.microsoft.com/office/powerpoint/2010/main" val="2432087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26824-9FD4-4970-A9F8-0AC34FA5B766}"/>
              </a:ext>
            </a:extLst>
          </p:cNvPr>
          <p:cNvSpPr>
            <a:spLocks noGrp="1"/>
          </p:cNvSpPr>
          <p:nvPr>
            <p:ph type="title"/>
          </p:nvPr>
        </p:nvSpPr>
        <p:spPr/>
        <p:txBody>
          <a:bodyPr/>
          <a:lstStyle/>
          <a:p>
            <a:r>
              <a:rPr lang="en-US" b="1" dirty="0"/>
              <a:t>Summary</a:t>
            </a:r>
            <a:endParaRPr lang="en-US" dirty="0"/>
          </a:p>
        </p:txBody>
      </p:sp>
      <p:sp>
        <p:nvSpPr>
          <p:cNvPr id="3" name="Content Placeholder 2">
            <a:extLst>
              <a:ext uri="{FF2B5EF4-FFF2-40B4-BE49-F238E27FC236}">
                <a16:creationId xmlns:a16="http://schemas.microsoft.com/office/drawing/2014/main" id="{B9ABBD65-A568-4301-A705-D51264AD718F}"/>
              </a:ext>
            </a:extLst>
          </p:cNvPr>
          <p:cNvSpPr>
            <a:spLocks noGrp="1"/>
          </p:cNvSpPr>
          <p:nvPr>
            <p:ph idx="1"/>
          </p:nvPr>
        </p:nvSpPr>
        <p:spPr/>
        <p:txBody>
          <a:bodyPr>
            <a:normAutofit/>
          </a:bodyPr>
          <a:lstStyle/>
          <a:p>
            <a:r>
              <a:rPr lang="en-US" sz="3200" dirty="0"/>
              <a:t>1.) For those panicked about COVID-19, people your age are unlikely to </a:t>
            </a:r>
            <a:r>
              <a:rPr lang="en-US" sz="3200" b="1" dirty="0"/>
              <a:t>die</a:t>
            </a:r>
            <a:r>
              <a:rPr lang="en-US" sz="3200" dirty="0"/>
              <a:t> from this.</a:t>
            </a:r>
          </a:p>
          <a:p>
            <a:endParaRPr lang="en-US" sz="3200" dirty="0"/>
          </a:p>
          <a:p>
            <a:r>
              <a:rPr lang="en-US" sz="3200" dirty="0"/>
              <a:t>2.) For those who are nonchalant and overly complacent about this </a:t>
            </a:r>
            <a:r>
              <a:rPr lang="en-US" sz="3200" b="1" dirty="0"/>
              <a:t>worldwide pandemic</a:t>
            </a:r>
            <a:r>
              <a:rPr lang="en-US" sz="3200" dirty="0"/>
              <a:t>, please be aware that </a:t>
            </a:r>
            <a:r>
              <a:rPr lang="en-US" sz="3200" i="1" u="sng" dirty="0"/>
              <a:t>some unlucky younger folks are sometimes getting critically ill</a:t>
            </a:r>
            <a:r>
              <a:rPr lang="en-US" sz="3200" dirty="0"/>
              <a:t>, and needing oxygen or even ICU-level care from COVID-19.</a:t>
            </a:r>
          </a:p>
          <a:p>
            <a:endParaRPr lang="en-US" dirty="0"/>
          </a:p>
        </p:txBody>
      </p:sp>
    </p:spTree>
    <p:extLst>
      <p:ext uri="{BB962C8B-B14F-4D97-AF65-F5344CB8AC3E}">
        <p14:creationId xmlns:p14="http://schemas.microsoft.com/office/powerpoint/2010/main" val="1060190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26824-9FD4-4970-A9F8-0AC34FA5B766}"/>
              </a:ext>
            </a:extLst>
          </p:cNvPr>
          <p:cNvSpPr>
            <a:spLocks noGrp="1"/>
          </p:cNvSpPr>
          <p:nvPr>
            <p:ph type="title"/>
          </p:nvPr>
        </p:nvSpPr>
        <p:spPr/>
        <p:txBody>
          <a:bodyPr/>
          <a:lstStyle/>
          <a:p>
            <a:r>
              <a:rPr lang="en-US" b="1" dirty="0"/>
              <a:t>Summary</a:t>
            </a:r>
            <a:endParaRPr lang="en-US" dirty="0"/>
          </a:p>
        </p:txBody>
      </p:sp>
      <p:sp>
        <p:nvSpPr>
          <p:cNvPr id="3" name="Content Placeholder 2">
            <a:extLst>
              <a:ext uri="{FF2B5EF4-FFF2-40B4-BE49-F238E27FC236}">
                <a16:creationId xmlns:a16="http://schemas.microsoft.com/office/drawing/2014/main" id="{B9ABBD65-A568-4301-A705-D51264AD718F}"/>
              </a:ext>
            </a:extLst>
          </p:cNvPr>
          <p:cNvSpPr>
            <a:spLocks noGrp="1"/>
          </p:cNvSpPr>
          <p:nvPr>
            <p:ph idx="1"/>
          </p:nvPr>
        </p:nvSpPr>
        <p:spPr/>
        <p:txBody>
          <a:bodyPr>
            <a:normAutofit/>
          </a:bodyPr>
          <a:lstStyle/>
          <a:p>
            <a:r>
              <a:rPr lang="en-US" sz="3200" dirty="0"/>
              <a:t>3.) For everyone, the main reason for cancelling sports events, closing schools/churches, and encouraging social distancing is to #</a:t>
            </a:r>
            <a:r>
              <a:rPr lang="en-US" sz="3200" dirty="0" err="1"/>
              <a:t>FlattenTheCurve</a:t>
            </a:r>
            <a:r>
              <a:rPr lang="en-US" sz="3200" dirty="0"/>
              <a:t>, to </a:t>
            </a:r>
            <a:r>
              <a:rPr lang="en-US" sz="3200" i="1" u="sng" dirty="0"/>
              <a:t>protect the elderly *and* your healthcare workers</a:t>
            </a:r>
            <a:r>
              <a:rPr lang="en-US" sz="3200" dirty="0"/>
              <a:t> on the front lines.</a:t>
            </a:r>
          </a:p>
          <a:p>
            <a:endParaRPr lang="en-US" sz="3200" dirty="0"/>
          </a:p>
          <a:p>
            <a:r>
              <a:rPr lang="en-US" sz="3200" dirty="0"/>
              <a:t>Your nurses, doctors, and first responders are out there protecting </a:t>
            </a:r>
            <a:r>
              <a:rPr lang="en-US" sz="3200" b="1" dirty="0"/>
              <a:t>you</a:t>
            </a:r>
            <a:r>
              <a:rPr lang="en-US" sz="3200" dirty="0"/>
              <a:t>; please help protect </a:t>
            </a:r>
            <a:r>
              <a:rPr lang="en-US" sz="3200" b="1" dirty="0"/>
              <a:t>us</a:t>
            </a:r>
            <a:r>
              <a:rPr lang="en-US" sz="3200" dirty="0"/>
              <a:t> by slowing the spread.</a:t>
            </a:r>
          </a:p>
          <a:p>
            <a:endParaRPr lang="en-US" dirty="0"/>
          </a:p>
        </p:txBody>
      </p:sp>
    </p:spTree>
    <p:extLst>
      <p:ext uri="{BB962C8B-B14F-4D97-AF65-F5344CB8AC3E}">
        <p14:creationId xmlns:p14="http://schemas.microsoft.com/office/powerpoint/2010/main" val="1243072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28D7-45BD-43B3-B600-A6A01EC928DD}"/>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42032DD2-0905-4ECA-B59E-EFFF25023B0E}"/>
              </a:ext>
            </a:extLst>
          </p:cNvPr>
          <p:cNvSpPr>
            <a:spLocks noGrp="1"/>
          </p:cNvSpPr>
          <p:nvPr>
            <p:ph idx="1"/>
          </p:nvPr>
        </p:nvSpPr>
        <p:spPr>
          <a:xfrm>
            <a:off x="838200" y="1828797"/>
            <a:ext cx="10515600" cy="5335675"/>
          </a:xfrm>
        </p:spPr>
        <p:txBody>
          <a:bodyPr>
            <a:normAutofit/>
          </a:bodyPr>
          <a:lstStyle/>
          <a:p>
            <a:r>
              <a:rPr lang="en-US" sz="3200" dirty="0"/>
              <a:t>4.) </a:t>
            </a:r>
            <a:r>
              <a:rPr lang="en-US" sz="3200" i="1" u="sng" dirty="0"/>
              <a:t>COVID-19 is coming</a:t>
            </a:r>
            <a:r>
              <a:rPr lang="en-US" sz="3200" dirty="0"/>
              <a:t>.</a:t>
            </a:r>
          </a:p>
          <a:p>
            <a:endParaRPr lang="en-US" sz="3200" dirty="0"/>
          </a:p>
          <a:p>
            <a:r>
              <a:rPr lang="en-US" sz="3200" dirty="0"/>
              <a:t>I would argue that our goal is not to remain disease-free forever, but to slow the spread so as to not overwhelm our healthcare system.</a:t>
            </a:r>
          </a:p>
          <a:p>
            <a:endParaRPr lang="en-US" sz="3200" dirty="0"/>
          </a:p>
          <a:p>
            <a:r>
              <a:rPr lang="en-US" sz="3200" dirty="0"/>
              <a:t>COVID-19 is currently hitting urban centers and then spreading out from there, so many of us anticipate a surge of cases in Missouri, over the coming weeks.</a:t>
            </a:r>
          </a:p>
        </p:txBody>
      </p:sp>
    </p:spTree>
    <p:extLst>
      <p:ext uri="{BB962C8B-B14F-4D97-AF65-F5344CB8AC3E}">
        <p14:creationId xmlns:p14="http://schemas.microsoft.com/office/powerpoint/2010/main" val="961130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28D7-45BD-43B3-B600-A6A01EC928DD}"/>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42032DD2-0905-4ECA-B59E-EFFF25023B0E}"/>
              </a:ext>
            </a:extLst>
          </p:cNvPr>
          <p:cNvSpPr>
            <a:spLocks noGrp="1"/>
          </p:cNvSpPr>
          <p:nvPr>
            <p:ph idx="1"/>
          </p:nvPr>
        </p:nvSpPr>
        <p:spPr>
          <a:xfrm>
            <a:off x="838200" y="1828797"/>
            <a:ext cx="10515600" cy="5335675"/>
          </a:xfrm>
        </p:spPr>
        <p:txBody>
          <a:bodyPr>
            <a:normAutofit/>
          </a:bodyPr>
          <a:lstStyle/>
          <a:p>
            <a:r>
              <a:rPr lang="en-US" sz="3200" dirty="0"/>
              <a:t>5.) It’s probably not the best time to be in a motor vehicle accident in Italy.  Or to need ICU care in Italy.  Not right now.</a:t>
            </a:r>
          </a:p>
          <a:p>
            <a:pPr lvl="1"/>
            <a:r>
              <a:rPr lang="en-US" sz="3200" i="1" u="sng" dirty="0"/>
              <a:t>Please don’t do stupid stuff</a:t>
            </a:r>
            <a:r>
              <a:rPr lang="en-US" sz="3200" dirty="0"/>
              <a:t>.</a:t>
            </a:r>
          </a:p>
        </p:txBody>
      </p:sp>
    </p:spTree>
    <p:extLst>
      <p:ext uri="{BB962C8B-B14F-4D97-AF65-F5344CB8AC3E}">
        <p14:creationId xmlns:p14="http://schemas.microsoft.com/office/powerpoint/2010/main" val="3593423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BF5A-536B-480D-99A2-57037B1FE16A}"/>
              </a:ext>
            </a:extLst>
          </p:cNvPr>
          <p:cNvSpPr>
            <a:spLocks noGrp="1"/>
          </p:cNvSpPr>
          <p:nvPr>
            <p:ph type="title"/>
          </p:nvPr>
        </p:nvSpPr>
        <p:spPr>
          <a:xfrm>
            <a:off x="663542" y="365125"/>
            <a:ext cx="10515600" cy="1325563"/>
          </a:xfrm>
        </p:spPr>
        <p:txBody>
          <a:bodyPr>
            <a:normAutofit/>
          </a:bodyPr>
          <a:lstStyle/>
          <a:p>
            <a:r>
              <a:rPr lang="en-US" sz="6000" b="1" dirty="0"/>
              <a:t>Listen to your mother!!</a:t>
            </a:r>
          </a:p>
        </p:txBody>
      </p:sp>
      <p:sp>
        <p:nvSpPr>
          <p:cNvPr id="3" name="Content Placeholder 2">
            <a:extLst>
              <a:ext uri="{FF2B5EF4-FFF2-40B4-BE49-F238E27FC236}">
                <a16:creationId xmlns:a16="http://schemas.microsoft.com/office/drawing/2014/main" id="{49ED07AF-A233-43B6-B101-868EAD0DFE02}"/>
              </a:ext>
            </a:extLst>
          </p:cNvPr>
          <p:cNvSpPr>
            <a:spLocks noGrp="1"/>
          </p:cNvSpPr>
          <p:nvPr>
            <p:ph idx="1"/>
          </p:nvPr>
        </p:nvSpPr>
        <p:spPr>
          <a:xfrm>
            <a:off x="838200" y="1865817"/>
            <a:ext cx="10515600" cy="4351338"/>
          </a:xfrm>
        </p:spPr>
        <p:txBody>
          <a:bodyPr>
            <a:normAutofit/>
          </a:bodyPr>
          <a:lstStyle/>
          <a:p>
            <a:pPr lvl="1"/>
            <a:r>
              <a:rPr lang="en-US" sz="4800" dirty="0"/>
              <a:t>Wash your hands.  </a:t>
            </a:r>
          </a:p>
          <a:p>
            <a:pPr lvl="1"/>
            <a:r>
              <a:rPr lang="en-US" sz="4800" dirty="0"/>
              <a:t>Don’t do stupid stuff.</a:t>
            </a:r>
          </a:p>
        </p:txBody>
      </p:sp>
      <p:pic>
        <p:nvPicPr>
          <p:cNvPr id="1026" name="Picture 2" descr="Shaking Finger Stock Pictures, Royalty-free Photos &amp; Images ...">
            <a:extLst>
              <a:ext uri="{FF2B5EF4-FFF2-40B4-BE49-F238E27FC236}">
                <a16:creationId xmlns:a16="http://schemas.microsoft.com/office/drawing/2014/main" id="{12D46550-8761-426B-B0FD-F9FEB4B5A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630" y="663575"/>
            <a:ext cx="38862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0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2875-E4CA-4122-9E0E-295A1218A66C}"/>
              </a:ext>
            </a:extLst>
          </p:cNvPr>
          <p:cNvSpPr>
            <a:spLocks noGrp="1"/>
          </p:cNvSpPr>
          <p:nvPr>
            <p:ph type="title"/>
          </p:nvPr>
        </p:nvSpPr>
        <p:spPr/>
        <p:txBody>
          <a:bodyPr/>
          <a:lstStyle/>
          <a:p>
            <a:r>
              <a:rPr lang="en-US" dirty="0"/>
              <a:t>SARS-CoV-2</a:t>
            </a:r>
            <a:br>
              <a:rPr lang="en-US" dirty="0"/>
            </a:br>
            <a:r>
              <a:rPr lang="en-US" dirty="0"/>
              <a:t>2019</a:t>
            </a:r>
          </a:p>
        </p:txBody>
      </p:sp>
      <p:sp>
        <p:nvSpPr>
          <p:cNvPr id="3" name="Content Placeholder 2">
            <a:extLst>
              <a:ext uri="{FF2B5EF4-FFF2-40B4-BE49-F238E27FC236}">
                <a16:creationId xmlns:a16="http://schemas.microsoft.com/office/drawing/2014/main" id="{EF3769C8-0794-4609-A872-F1C7D2A0E221}"/>
              </a:ext>
            </a:extLst>
          </p:cNvPr>
          <p:cNvSpPr>
            <a:spLocks noGrp="1"/>
          </p:cNvSpPr>
          <p:nvPr>
            <p:ph idx="1"/>
          </p:nvPr>
        </p:nvSpPr>
        <p:spPr/>
        <p:txBody>
          <a:bodyPr>
            <a:normAutofit lnSpcReduction="10000"/>
          </a:bodyPr>
          <a:lstStyle/>
          <a:p>
            <a:r>
              <a:rPr lang="en-US" dirty="0"/>
              <a:t>SARS-COV-2 is the virus that causes COVID-19 disease</a:t>
            </a:r>
          </a:p>
          <a:p>
            <a:r>
              <a:rPr lang="en-US" dirty="0"/>
              <a:t>Symptoms:</a:t>
            </a:r>
          </a:p>
          <a:p>
            <a:pPr lvl="1"/>
            <a:r>
              <a:rPr lang="en-US" dirty="0"/>
              <a:t>Fever</a:t>
            </a:r>
          </a:p>
          <a:p>
            <a:pPr lvl="1"/>
            <a:r>
              <a:rPr lang="en-US" dirty="0"/>
              <a:t>Cough</a:t>
            </a:r>
          </a:p>
          <a:p>
            <a:pPr lvl="1"/>
            <a:r>
              <a:rPr lang="en-US" dirty="0"/>
              <a:t>Shortness of breath</a:t>
            </a:r>
          </a:p>
          <a:p>
            <a:pPr lvl="1"/>
            <a:r>
              <a:rPr lang="en-US" dirty="0"/>
              <a:t>GI disturbance</a:t>
            </a:r>
          </a:p>
          <a:p>
            <a:r>
              <a:rPr lang="en-US" dirty="0"/>
              <a:t>Warning signs</a:t>
            </a:r>
          </a:p>
          <a:p>
            <a:pPr lvl="1"/>
            <a:r>
              <a:rPr lang="en-US" dirty="0"/>
              <a:t>Trouble breathing</a:t>
            </a:r>
          </a:p>
          <a:p>
            <a:pPr lvl="1"/>
            <a:r>
              <a:rPr lang="en-US" dirty="0"/>
              <a:t>Persistent pain or pressure in the chest</a:t>
            </a:r>
          </a:p>
          <a:p>
            <a:pPr lvl="1"/>
            <a:r>
              <a:rPr lang="en-US" dirty="0"/>
              <a:t>New confusion or inability to arouse</a:t>
            </a:r>
          </a:p>
          <a:p>
            <a:pPr lvl="1"/>
            <a:r>
              <a:rPr lang="en-US" dirty="0"/>
              <a:t>Bluish lips or face</a:t>
            </a:r>
          </a:p>
        </p:txBody>
      </p:sp>
      <p:pic>
        <p:nvPicPr>
          <p:cNvPr id="9218" name="Picture 2" descr="Bat Clip Art Cartoon bat Halloween Clipart High detailed | Etsy">
            <a:extLst>
              <a:ext uri="{FF2B5EF4-FFF2-40B4-BE49-F238E27FC236}">
                <a16:creationId xmlns:a16="http://schemas.microsoft.com/office/drawing/2014/main" id="{FA152A61-9126-46FD-B498-576F92820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233" y="183851"/>
            <a:ext cx="3038475"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347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5AB8-6689-4358-B874-8D22C8E5C0C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669389F-9E22-464E-A877-7D53AEF6FC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9465" y="365124"/>
            <a:ext cx="11017591" cy="6197395"/>
          </a:xfrm>
        </p:spPr>
      </p:pic>
    </p:spTree>
    <p:extLst>
      <p:ext uri="{BB962C8B-B14F-4D97-AF65-F5344CB8AC3E}">
        <p14:creationId xmlns:p14="http://schemas.microsoft.com/office/powerpoint/2010/main" val="2037141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F23B-2AED-4243-8CF9-1AFF263CA2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53142D-1BC7-4615-BBC0-FE7E15C1198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103185-1265-4B47-AA32-E6F9F8B68532}"/>
              </a:ext>
            </a:extLst>
          </p:cNvPr>
          <p:cNvPicPr>
            <a:picLocks noChangeAspect="1"/>
          </p:cNvPicPr>
          <p:nvPr/>
        </p:nvPicPr>
        <p:blipFill>
          <a:blip r:embed="rId2"/>
          <a:stretch>
            <a:fillRect/>
          </a:stretch>
        </p:blipFill>
        <p:spPr>
          <a:xfrm>
            <a:off x="854699" y="0"/>
            <a:ext cx="10482601" cy="6858000"/>
          </a:xfrm>
          <a:prstGeom prst="rect">
            <a:avLst/>
          </a:prstGeom>
        </p:spPr>
      </p:pic>
    </p:spTree>
    <p:extLst>
      <p:ext uri="{BB962C8B-B14F-4D97-AF65-F5344CB8AC3E}">
        <p14:creationId xmlns:p14="http://schemas.microsoft.com/office/powerpoint/2010/main" val="550126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F8138A-6F08-4E29-888D-095CDB65495A}"/>
              </a:ext>
            </a:extLst>
          </p:cNvPr>
          <p:cNvPicPr>
            <a:picLocks noChangeAspect="1"/>
          </p:cNvPicPr>
          <p:nvPr/>
        </p:nvPicPr>
        <p:blipFill>
          <a:blip r:embed="rId2"/>
          <a:stretch>
            <a:fillRect/>
          </a:stretch>
        </p:blipFill>
        <p:spPr>
          <a:xfrm>
            <a:off x="132497" y="97845"/>
            <a:ext cx="1799639" cy="1799639"/>
          </a:xfrm>
          <a:prstGeom prst="rect">
            <a:avLst/>
          </a:prstGeom>
        </p:spPr>
      </p:pic>
      <p:sp>
        <p:nvSpPr>
          <p:cNvPr id="7" name="Subtitle 2">
            <a:extLst>
              <a:ext uri="{FF2B5EF4-FFF2-40B4-BE49-F238E27FC236}">
                <a16:creationId xmlns:a16="http://schemas.microsoft.com/office/drawing/2014/main" id="{96E5D237-4365-4496-90DF-A2F456F745E8}"/>
              </a:ext>
            </a:extLst>
          </p:cNvPr>
          <p:cNvSpPr txBox="1">
            <a:spLocks/>
          </p:cNvSpPr>
          <p:nvPr/>
        </p:nvSpPr>
        <p:spPr>
          <a:xfrm>
            <a:off x="423025" y="3013468"/>
            <a:ext cx="11379200" cy="14317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For more information, e-mail </a:t>
            </a:r>
            <a:r>
              <a:rPr lang="en-US" sz="3600" dirty="0">
                <a:hlinkClick r:id="rId3"/>
              </a:rPr>
              <a:t>bcms@socket.net</a:t>
            </a:r>
            <a:r>
              <a:rPr lang="en-US" sz="3600" dirty="0"/>
              <a:t> or </a:t>
            </a:r>
            <a:r>
              <a:rPr lang="en-US" sz="3600" dirty="0" err="1"/>
              <a:t>goto</a:t>
            </a:r>
            <a:r>
              <a:rPr lang="en-US" sz="3600" dirty="0"/>
              <a:t>:</a:t>
            </a:r>
          </a:p>
          <a:p>
            <a:r>
              <a:rPr lang="en-US" dirty="0">
                <a:hlinkClick r:id="rId4"/>
              </a:rPr>
              <a:t>https://health.mo.gov/ </a:t>
            </a:r>
            <a:endParaRPr lang="en-US" dirty="0"/>
          </a:p>
          <a:p>
            <a:r>
              <a:rPr lang="en-US" dirty="0">
                <a:hlinkClick r:id="rId5"/>
              </a:rPr>
              <a:t>https://www.como.gov/coronavirus/</a:t>
            </a:r>
            <a:endParaRPr lang="en-US" dirty="0"/>
          </a:p>
          <a:p>
            <a:endParaRPr lang="en-US" dirty="0"/>
          </a:p>
          <a:p>
            <a:r>
              <a:rPr lang="en-US" dirty="0">
                <a:hlinkClick r:id="rId6"/>
              </a:rPr>
              <a:t>https://www.boonecountymedicalsociety.org/covid-19-resources.html</a:t>
            </a:r>
            <a:endParaRPr lang="en-US" dirty="0"/>
          </a:p>
          <a:p>
            <a:r>
              <a:rPr lang="en-US" dirty="0">
                <a:hlinkClick r:id="rId7"/>
              </a:rPr>
              <a:t>https://www.msma.org/coronavirus-2019-covid-19.html</a:t>
            </a:r>
            <a:endParaRPr lang="en-US" dirty="0"/>
          </a:p>
          <a:p>
            <a:r>
              <a:rPr lang="en-US" dirty="0">
                <a:hlinkClick r:id="rId8"/>
              </a:rPr>
              <a:t>https://www.ama-assn.org/delivering-care/public-health/covid-19-2019-novel-coronavirus-resource-center-physicians</a:t>
            </a:r>
            <a:endParaRPr lang="en-US" dirty="0"/>
          </a:p>
          <a:p>
            <a:endParaRPr lang="en-US" sz="3600" dirty="0"/>
          </a:p>
        </p:txBody>
      </p:sp>
      <p:pic>
        <p:nvPicPr>
          <p:cNvPr id="4" name="Picture 2" descr="https://www.health.harvard.edu/media/content/images/GettyImages-1200706447-crop.jpg">
            <a:extLst>
              <a:ext uri="{FF2B5EF4-FFF2-40B4-BE49-F238E27FC236}">
                <a16:creationId xmlns:a16="http://schemas.microsoft.com/office/drawing/2014/main" id="{2ABA23B2-9F34-4057-B26E-7EC831963A1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275"/>
          <a:stretch/>
        </p:blipFill>
        <p:spPr bwMode="auto">
          <a:xfrm>
            <a:off x="6668934" y="86888"/>
            <a:ext cx="5392557" cy="266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54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3D30-0E27-4083-8653-4B9D3349CFDE}"/>
              </a:ext>
            </a:extLst>
          </p:cNvPr>
          <p:cNvSpPr>
            <a:spLocks noGrp="1"/>
          </p:cNvSpPr>
          <p:nvPr>
            <p:ph type="title"/>
          </p:nvPr>
        </p:nvSpPr>
        <p:spPr>
          <a:xfrm>
            <a:off x="6631458" y="6367849"/>
            <a:ext cx="4722341" cy="490151"/>
          </a:xfrm>
        </p:spPr>
        <p:txBody>
          <a:bodyPr>
            <a:normAutofit/>
          </a:bodyPr>
          <a:lstStyle/>
          <a:p>
            <a:r>
              <a:rPr lang="en-US" sz="1800" b="1" dirty="0">
                <a:solidFill>
                  <a:srgbClr val="44546A"/>
                </a:solidFill>
              </a:rPr>
              <a:t>https://ourworldindata.org/coronavirus</a:t>
            </a:r>
            <a:endParaRPr lang="en-US" dirty="0"/>
          </a:p>
        </p:txBody>
      </p:sp>
      <p:pic>
        <p:nvPicPr>
          <p:cNvPr id="4" name="Content Placeholder 3">
            <a:extLst>
              <a:ext uri="{FF2B5EF4-FFF2-40B4-BE49-F238E27FC236}">
                <a16:creationId xmlns:a16="http://schemas.microsoft.com/office/drawing/2014/main" id="{FC6F42E5-78BD-4A6B-8BC0-6CE81F298359}"/>
              </a:ext>
            </a:extLst>
          </p:cNvPr>
          <p:cNvPicPr>
            <a:picLocks noGrp="1" noChangeAspect="1"/>
          </p:cNvPicPr>
          <p:nvPr>
            <p:ph idx="1"/>
          </p:nvPr>
        </p:nvPicPr>
        <p:blipFill>
          <a:blip r:embed="rId3"/>
          <a:stretch>
            <a:fillRect/>
          </a:stretch>
        </p:blipFill>
        <p:spPr>
          <a:xfrm>
            <a:off x="1375064" y="0"/>
            <a:ext cx="9174052" cy="6425514"/>
          </a:xfrm>
          <a:prstGeom prst="rect">
            <a:avLst/>
          </a:prstGeom>
        </p:spPr>
      </p:pic>
    </p:spTree>
    <p:extLst>
      <p:ext uri="{BB962C8B-B14F-4D97-AF65-F5344CB8AC3E}">
        <p14:creationId xmlns:p14="http://schemas.microsoft.com/office/powerpoint/2010/main" val="3299381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3D30-0E27-4083-8653-4B9D3349CFDE}"/>
              </a:ext>
            </a:extLst>
          </p:cNvPr>
          <p:cNvSpPr>
            <a:spLocks noGrp="1"/>
          </p:cNvSpPr>
          <p:nvPr>
            <p:ph type="title"/>
          </p:nvPr>
        </p:nvSpPr>
        <p:spPr>
          <a:xfrm>
            <a:off x="6631458" y="6367849"/>
            <a:ext cx="4722341" cy="490151"/>
          </a:xfrm>
        </p:spPr>
        <p:txBody>
          <a:bodyPr>
            <a:normAutofit/>
          </a:bodyPr>
          <a:lstStyle/>
          <a:p>
            <a:r>
              <a:rPr lang="en-US" sz="1800" b="1" dirty="0">
                <a:solidFill>
                  <a:srgbClr val="44546A"/>
                </a:solidFill>
              </a:rPr>
              <a:t>https://ourworldindata.org/coronavirus</a:t>
            </a:r>
            <a:endParaRPr lang="en-US" dirty="0"/>
          </a:p>
        </p:txBody>
      </p:sp>
      <p:pic>
        <p:nvPicPr>
          <p:cNvPr id="4" name="Content Placeholder 3">
            <a:extLst>
              <a:ext uri="{FF2B5EF4-FFF2-40B4-BE49-F238E27FC236}">
                <a16:creationId xmlns:a16="http://schemas.microsoft.com/office/drawing/2014/main" id="{FC6F42E5-78BD-4A6B-8BC0-6CE81F298359}"/>
              </a:ext>
            </a:extLst>
          </p:cNvPr>
          <p:cNvPicPr>
            <a:picLocks noGrp="1" noChangeAspect="1"/>
          </p:cNvPicPr>
          <p:nvPr>
            <p:ph idx="1"/>
          </p:nvPr>
        </p:nvPicPr>
        <p:blipFill>
          <a:blip r:embed="rId3"/>
          <a:stretch>
            <a:fillRect/>
          </a:stretch>
        </p:blipFill>
        <p:spPr>
          <a:xfrm>
            <a:off x="1375064" y="0"/>
            <a:ext cx="9174052" cy="6425514"/>
          </a:xfrm>
          <a:prstGeom prst="rect">
            <a:avLst/>
          </a:prstGeom>
        </p:spPr>
      </p:pic>
      <p:pic>
        <p:nvPicPr>
          <p:cNvPr id="4098" name="Picture 2" descr="Grim reaper Royalty Free Vector Image - VectorStock">
            <a:extLst>
              <a:ext uri="{FF2B5EF4-FFF2-40B4-BE49-F238E27FC236}">
                <a16:creationId xmlns:a16="http://schemas.microsoft.com/office/drawing/2014/main" id="{3D2B642D-5DFC-460D-A7CA-7BB20EC7B0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
          <a:stretch/>
        </p:blipFill>
        <p:spPr bwMode="auto">
          <a:xfrm>
            <a:off x="1967918" y="2291600"/>
            <a:ext cx="1740684" cy="2435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F56CEA-CFC0-4152-9330-F392B5F93EFF}"/>
              </a:ext>
            </a:extLst>
          </p:cNvPr>
          <p:cNvSpPr txBox="1"/>
          <p:nvPr/>
        </p:nvSpPr>
        <p:spPr>
          <a:xfrm rot="20150294">
            <a:off x="2007911" y="3219290"/>
            <a:ext cx="3923903" cy="830997"/>
          </a:xfrm>
          <a:prstGeom prst="rect">
            <a:avLst/>
          </a:prstGeom>
          <a:noFill/>
        </p:spPr>
        <p:txBody>
          <a:bodyPr wrap="square" rtlCol="0">
            <a:spAutoFit/>
          </a:bodyPr>
          <a:lstStyle/>
          <a:p>
            <a:r>
              <a:rPr lang="en-US" sz="4800" dirty="0">
                <a:highlight>
                  <a:srgbClr val="FF0000"/>
                </a:highlight>
                <a:latin typeface="Algerian" panose="04020705040A02060702" pitchFamily="82" charset="0"/>
              </a:rPr>
              <a:t>DEATH</a:t>
            </a:r>
          </a:p>
        </p:txBody>
      </p:sp>
    </p:spTree>
    <p:extLst>
      <p:ext uri="{BB962C8B-B14F-4D97-AF65-F5344CB8AC3E}">
        <p14:creationId xmlns:p14="http://schemas.microsoft.com/office/powerpoint/2010/main" val="1442782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1434</TotalTime>
  <Words>1845</Words>
  <Application>Microsoft Office PowerPoint</Application>
  <PresentationFormat>Widescreen</PresentationFormat>
  <Paragraphs>281</Paragraphs>
  <Slides>72</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Algerian</vt:lpstr>
      <vt:lpstr>Arial</vt:lpstr>
      <vt:lpstr>Calibri</vt:lpstr>
      <vt:lpstr>Calibri Light</vt:lpstr>
      <vt:lpstr>Constantia</vt:lpstr>
      <vt:lpstr>Wingdings 2</vt:lpstr>
      <vt:lpstr>Office Theme</vt:lpstr>
      <vt:lpstr>COVID-19 in Boone County and how you can help</vt:lpstr>
      <vt:lpstr>Disclosures / Disclaimers</vt:lpstr>
      <vt:lpstr>Outline</vt:lpstr>
      <vt:lpstr>Outline</vt:lpstr>
      <vt:lpstr>PowerPoint Presentation</vt:lpstr>
      <vt:lpstr>SARS-CoV-1 2002-2003</vt:lpstr>
      <vt:lpstr>SARS-CoV-2 2019</vt:lpstr>
      <vt:lpstr>https://ourworldindata.org/coronavirus</vt:lpstr>
      <vt:lpstr>https://ourworldindata.org/coronavirus</vt:lpstr>
      <vt:lpstr>PowerPoint Presentation</vt:lpstr>
      <vt:lpstr>PowerPoint Presentation</vt:lpstr>
      <vt:lpstr>Outline</vt:lpstr>
      <vt:lpstr>People at higher risk for severe illness (CDC)</vt:lpstr>
      <vt:lpstr>PowerPoint Presentation</vt:lpstr>
      <vt:lpstr>PowerPoint Presentation</vt:lpstr>
      <vt:lpstr>But even if you’re not at risk of death, you’re at risk of critical illness….</vt:lpstr>
      <vt:lpstr>How long does COVID last on surfaces?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Columbia/Boone County  Department of Public Health and Human Services  End of Day Summary 3/21/20 (11 days ago)</vt:lpstr>
      <vt:lpstr>Columbia/Boone County  Department of Public Health and Human Services  End of Day Summary 3/23/20 (9 days ago)</vt:lpstr>
      <vt:lpstr>Columbia/Boone County  Department of Public Health and Human Services  End of Day Summary 3/26/20 (6 days ago)</vt:lpstr>
      <vt:lpstr>Columbia/Boone County  Department of Public Health and Human Services  End of Day Summary 3/30/20 (2 days ago)</vt:lpstr>
      <vt:lpstr>Columbia/Boone County  Department of Public Health and Human Services  End of Day Summary 3/31/20 (yesterday)</vt:lpstr>
      <vt:lpstr>PowerPoint Presentation</vt:lpstr>
      <vt:lpstr>PowerPoint Presentation</vt:lpstr>
      <vt:lpstr>Outline</vt:lpstr>
      <vt:lpstr>PowerPoint Presentation</vt:lpstr>
      <vt:lpstr>PowerPoint Presentation</vt:lpstr>
      <vt:lpstr>PowerPoint Presentation</vt:lpstr>
      <vt:lpstr>1918 Flu Pandemic: Effect of delaying preventative measures   Philadelphia and St Louis</vt:lpstr>
      <vt:lpstr>Outline</vt:lpstr>
      <vt:lpstr>Outline</vt:lpstr>
      <vt:lpstr>PowerPoint Presentation</vt:lpstr>
      <vt:lpstr>PowerPoint Presentation</vt:lpstr>
      <vt:lpstr>PowerPoint Presentation</vt:lpstr>
      <vt:lpstr>PowerPoint Presentation</vt:lpstr>
      <vt:lpstr>PowerPoint Presentation</vt:lpstr>
      <vt:lpstr>Outline</vt:lpstr>
      <vt:lpstr>Student volunteer opportunities</vt:lpstr>
      <vt:lpstr>Student volunteer opportunities</vt:lpstr>
      <vt:lpstr>Student volunteer opportunities</vt:lpstr>
      <vt:lpstr>Caution</vt:lpstr>
      <vt:lpstr>Outline</vt:lpstr>
      <vt:lpstr>Helpful websites</vt:lpstr>
      <vt:lpstr>PowerPoint Presentation</vt:lpstr>
      <vt:lpstr>PowerPoint Presentation</vt:lpstr>
      <vt:lpstr>Helpful websites</vt:lpstr>
      <vt:lpstr>PowerPoint Presentation</vt:lpstr>
      <vt:lpstr>PowerPoint Presentation</vt:lpstr>
      <vt:lpstr>PowerPoint Presentation</vt:lpstr>
      <vt:lpstr>Outline</vt:lpstr>
      <vt:lpstr>PowerPoint Presentation</vt:lpstr>
      <vt:lpstr>Outline</vt:lpstr>
      <vt:lpstr>Get organized!</vt:lpstr>
      <vt:lpstr>Find a faculty advisor/mentor/advocate</vt:lpstr>
      <vt:lpstr>Disclosures / Disclaimers</vt:lpstr>
      <vt:lpstr>Summary</vt:lpstr>
      <vt:lpstr>Summary</vt:lpstr>
      <vt:lpstr>Summary</vt:lpstr>
      <vt:lpstr>Summary</vt:lpstr>
      <vt:lpstr>Summary</vt:lpstr>
      <vt:lpstr>Listen to your mother!!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in Boone County and how you can help</dc:title>
  <dc:creator>Kagan, Nicole (MU-Student)</dc:creator>
  <cp:lastModifiedBy>Hsu, Albert</cp:lastModifiedBy>
  <cp:revision>47</cp:revision>
  <dcterms:created xsi:type="dcterms:W3CDTF">2020-03-31T19:51:06Z</dcterms:created>
  <dcterms:modified xsi:type="dcterms:W3CDTF">2020-04-01T22:34:31Z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